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Montserrat Black"/>
      <p:bold r:id="rId32"/>
      <p:boldItalic r:id="rId33"/>
    </p:embeddedFont>
    <p:embeddedFont>
      <p:font typeface="Montserrat"/>
      <p:regular r:id="rId34"/>
      <p:bold r:id="rId35"/>
      <p:italic r:id="rId36"/>
      <p:boldItalic r:id="rId37"/>
    </p:embeddedFont>
    <p:embeddedFont>
      <p:font typeface="Bebas Neue"/>
      <p:regular r:id="rId38"/>
    </p:embeddedFont>
    <p:embeddedFont>
      <p:font typeface="PT Sans"/>
      <p:regular r:id="rId39"/>
      <p:bold r:id="rId40"/>
      <p:italic r:id="rId41"/>
      <p:boldItalic r:id="rId42"/>
    </p:embeddedFont>
    <p:embeddedFont>
      <p:font typeface="Open Sans Light"/>
      <p:regular r:id="rId43"/>
      <p:bold r:id="rId44"/>
      <p:italic r:id="rId45"/>
      <p:boldItalic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54D83E-21A3-44A6-894E-4C5A09797616}">
  <a:tblStyle styleId="{C254D83E-21A3-44A6-894E-4C5A09797616}"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TSans-bold.fntdata"/><Relationship Id="rId42" Type="http://schemas.openxmlformats.org/officeDocument/2006/relationships/font" Target="fonts/PTSans-boldItalic.fntdata"/><Relationship Id="rId41" Type="http://schemas.openxmlformats.org/officeDocument/2006/relationships/font" Target="fonts/PTSans-italic.fntdata"/><Relationship Id="rId44" Type="http://schemas.openxmlformats.org/officeDocument/2006/relationships/font" Target="fonts/OpenSansLight-bold.fntdata"/><Relationship Id="rId43" Type="http://schemas.openxmlformats.org/officeDocument/2006/relationships/font" Target="fonts/OpenSansLight-regular.fntdata"/><Relationship Id="rId46" Type="http://schemas.openxmlformats.org/officeDocument/2006/relationships/font" Target="fonts/OpenSansLight-boldItalic.fntdata"/><Relationship Id="rId45" Type="http://schemas.openxmlformats.org/officeDocument/2006/relationships/font" Target="fonts/OpenSans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33" Type="http://schemas.openxmlformats.org/officeDocument/2006/relationships/font" Target="fonts/MontserratBlack-boldItalic.fntdata"/><Relationship Id="rId32" Type="http://schemas.openxmlformats.org/officeDocument/2006/relationships/font" Target="fonts/MontserratBlack-bold.fntdata"/><Relationship Id="rId35" Type="http://schemas.openxmlformats.org/officeDocument/2006/relationships/font" Target="fonts/Montserrat-bold.fntdata"/><Relationship Id="rId34" Type="http://schemas.openxmlformats.org/officeDocument/2006/relationships/font" Target="fonts/Montserrat-regular.fntdata"/><Relationship Id="rId37" Type="http://schemas.openxmlformats.org/officeDocument/2006/relationships/font" Target="fonts/Montserrat-boldItalic.fntdata"/><Relationship Id="rId36" Type="http://schemas.openxmlformats.org/officeDocument/2006/relationships/font" Target="fonts/Montserrat-italic.fntdata"/><Relationship Id="rId39" Type="http://schemas.openxmlformats.org/officeDocument/2006/relationships/font" Target="fonts/PTSans-regular.fntdata"/><Relationship Id="rId38" Type="http://schemas.openxmlformats.org/officeDocument/2006/relationships/font" Target="fonts/BebasNeue-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29" Type="http://schemas.openxmlformats.org/officeDocument/2006/relationships/font" Target="fonts/Roboto-bold.fntdata"/><Relationship Id="rId5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2be62166f84_8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2be62166f84_8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2be62166f84_8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2be62166f84_8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2be62166f84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2be62166f84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be62166f84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2be62166f84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2be62166f84_1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2be62166f84_1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2be62166f84_1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2be62166f84_1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CECEC"/>
                </a:solidFill>
                <a:highlight>
                  <a:srgbClr val="212121"/>
                </a:highlight>
                <a:latin typeface="Roboto"/>
                <a:ea typeface="Roboto"/>
                <a:cs typeface="Roboto"/>
                <a:sym typeface="Roboto"/>
              </a:rPr>
              <a:t>Task instruction is a technique used in natural language processing to provide explicit guidelines or directives to a language model, outlining the specific task it needs to perform. This approach helps the model understand the context and objective of the task, leading to more accurate and relevant outputs.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2be62166f84_1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2be62166f84_1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2be62166f84_8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2be62166f84_8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2be5da6a43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2be5da6a43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2be5da6a43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2be5da6a43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2be5da6a43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2be5da6a43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be5da6a43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2be5da6a43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2be5da6a43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2be5da6a43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CECEC"/>
                </a:solidFill>
                <a:highlight>
                  <a:srgbClr val="212121"/>
                </a:highlight>
                <a:latin typeface="Roboto"/>
                <a:ea typeface="Roboto"/>
                <a:cs typeface="Roboto"/>
                <a:sym typeface="Roboto"/>
              </a:rPr>
              <a:t>This is the best com of hp and best prompt engineering </a:t>
            </a:r>
            <a:r>
              <a:rPr lang="en" sz="1200">
                <a:solidFill>
                  <a:srgbClr val="ECECEC"/>
                </a:solidFill>
                <a:highlight>
                  <a:srgbClr val="212121"/>
                </a:highlight>
                <a:latin typeface="Roboto"/>
                <a:ea typeface="Roboto"/>
                <a:cs typeface="Roboto"/>
                <a:sym typeface="Roboto"/>
              </a:rPr>
              <a:t>techniques</a:t>
            </a:r>
            <a:r>
              <a:rPr lang="en" sz="1200">
                <a:solidFill>
                  <a:srgbClr val="ECECEC"/>
                </a:solidFill>
                <a:highlight>
                  <a:srgbClr val="212121"/>
                </a:highlight>
                <a:latin typeface="Roboto"/>
                <a:ea typeface="Roboto"/>
                <a:cs typeface="Roboto"/>
                <a:sym typeface="Roboto"/>
              </a:rPr>
              <a:t> based on our </a:t>
            </a:r>
            <a:r>
              <a:rPr lang="en" sz="1200">
                <a:solidFill>
                  <a:srgbClr val="ECECEC"/>
                </a:solidFill>
                <a:highlight>
                  <a:srgbClr val="212121"/>
                </a:highlight>
                <a:latin typeface="Roboto"/>
                <a:ea typeface="Roboto"/>
                <a:cs typeface="Roboto"/>
                <a:sym typeface="Roboto"/>
              </a:rPr>
              <a:t>experiment</a:t>
            </a:r>
            <a:r>
              <a:rPr lang="en" sz="1200">
                <a:solidFill>
                  <a:srgbClr val="ECECEC"/>
                </a:solidFill>
                <a:highlight>
                  <a:srgbClr val="212121"/>
                </a:highlight>
                <a:latin typeface="Roboto"/>
                <a:ea typeface="Roboto"/>
                <a:cs typeface="Roboto"/>
                <a:sym typeface="Roboto"/>
              </a:rPr>
              <a:t>.</a:t>
            </a:r>
            <a:endParaRPr sz="120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t/>
            </a:r>
            <a:endParaRPr sz="120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rPr lang="en" sz="1200">
                <a:solidFill>
                  <a:srgbClr val="ECECEC"/>
                </a:solidFill>
                <a:highlight>
                  <a:srgbClr val="212121"/>
                </a:highlight>
                <a:latin typeface="Roboto"/>
                <a:ea typeface="Roboto"/>
                <a:cs typeface="Roboto"/>
                <a:sym typeface="Roboto"/>
              </a:rPr>
              <a:t>From this project, we also learned a lesson </a:t>
            </a:r>
            <a:endParaRPr sz="120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t/>
            </a:r>
            <a:endParaRPr sz="120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t/>
            </a:r>
            <a:endParaRPr sz="120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rPr lang="en" sz="1200">
                <a:solidFill>
                  <a:srgbClr val="ECECEC"/>
                </a:solidFill>
                <a:highlight>
                  <a:srgbClr val="212121"/>
                </a:highlight>
                <a:latin typeface="Roboto"/>
                <a:ea typeface="Roboto"/>
                <a:cs typeface="Roboto"/>
                <a:sym typeface="Roboto"/>
              </a:rPr>
              <a:t>Balancing BLEU and ROUGE metrics in model performance is challenging because they focus on different aspects of evaluation. BLEU primarily measures precision, assessing the fraction of the model's generated words that are correct, while ROUGE emphasizes recall, evaluating the fraction of the reference words captured by the model's output. This creates a trade-off similar to the precision-recall balance, where improving one metric may lead to a decrease in the other. Achieving an optimal balance between BLEU and ROUGE requires careful tuning and consideration of the specific requirements of the task at hand.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734a882cf6_0_1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734a882cf6_0_1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2be62166f84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2be62166f84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be62166f84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2be62166f84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2be62166f84_8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2be62166f84_8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be62166f84_8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2be62166f84_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2be62166f84_9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2be62166f84_9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2be62166f84_9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2be62166f84_9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be62166f84_8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2be62166f84_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5.png"/><Relationship Id="rId6"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256688"/>
            <a:ext cx="7033800" cy="2193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521113"/>
            <a:ext cx="4528800" cy="36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 name="Google Shape;52;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 name="Google Shape;96;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4" name="Shape 444"/>
        <p:cNvGrpSpPr/>
        <p:nvPr/>
      </p:nvGrpSpPr>
      <p:grpSpPr>
        <a:xfrm>
          <a:off x="0" y="0"/>
          <a:ext cx="0" cy="0"/>
          <a:chOff x="0" y="0"/>
          <a:chExt cx="0" cy="0"/>
        </a:xfrm>
      </p:grpSpPr>
      <p:sp>
        <p:nvSpPr>
          <p:cNvPr id="445" name="Google Shape;445;p11"/>
          <p:cNvSpPr txBox="1"/>
          <p:nvPr>
            <p:ph hasCustomPrompt="1" type="title"/>
          </p:nvPr>
        </p:nvSpPr>
        <p:spPr>
          <a:xfrm>
            <a:off x="1284000" y="1707525"/>
            <a:ext cx="6576000" cy="155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6" name="Google Shape;446;p11"/>
          <p:cNvSpPr txBox="1"/>
          <p:nvPr>
            <p:ph idx="1" type="subTitle"/>
          </p:nvPr>
        </p:nvSpPr>
        <p:spPr>
          <a:xfrm>
            <a:off x="1284000" y="3259075"/>
            <a:ext cx="65760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47" name="Google Shape;447;p11"/>
          <p:cNvGrpSpPr/>
          <p:nvPr/>
        </p:nvGrpSpPr>
        <p:grpSpPr>
          <a:xfrm rot="10800000">
            <a:off x="4305914" y="3662226"/>
            <a:ext cx="5036265" cy="4113315"/>
            <a:chOff x="4780389" y="2513201"/>
            <a:chExt cx="5036265" cy="4113315"/>
          </a:xfrm>
        </p:grpSpPr>
        <p:grpSp>
          <p:nvGrpSpPr>
            <p:cNvPr id="448" name="Google Shape;448;p11"/>
            <p:cNvGrpSpPr/>
            <p:nvPr/>
          </p:nvGrpSpPr>
          <p:grpSpPr>
            <a:xfrm>
              <a:off x="4780389" y="2513201"/>
              <a:ext cx="5036265" cy="4113315"/>
              <a:chOff x="4673664" y="2214101"/>
              <a:chExt cx="5036265" cy="4113315"/>
            </a:xfrm>
          </p:grpSpPr>
          <p:sp>
            <p:nvSpPr>
              <p:cNvPr id="449" name="Google Shape;449;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11"/>
              <p:cNvGrpSpPr/>
              <p:nvPr/>
            </p:nvGrpSpPr>
            <p:grpSpPr>
              <a:xfrm>
                <a:off x="4673664" y="2214101"/>
                <a:ext cx="5036265" cy="4113315"/>
                <a:chOff x="4673664" y="2214101"/>
                <a:chExt cx="5036265" cy="4113315"/>
              </a:xfrm>
            </p:grpSpPr>
            <p:grpSp>
              <p:nvGrpSpPr>
                <p:cNvPr id="451" name="Google Shape;451;p11"/>
                <p:cNvGrpSpPr/>
                <p:nvPr/>
              </p:nvGrpSpPr>
              <p:grpSpPr>
                <a:xfrm>
                  <a:off x="4673664" y="2214101"/>
                  <a:ext cx="5036265" cy="4113315"/>
                  <a:chOff x="3825164" y="427026"/>
                  <a:chExt cx="5036265" cy="4113315"/>
                </a:xfrm>
              </p:grpSpPr>
              <p:sp>
                <p:nvSpPr>
                  <p:cNvPr id="452" name="Google Shape;452;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8" name="Google Shape;488;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11"/>
          <p:cNvGrpSpPr/>
          <p:nvPr/>
        </p:nvGrpSpPr>
        <p:grpSpPr>
          <a:xfrm>
            <a:off x="-128336" y="-2516262"/>
            <a:ext cx="5036265" cy="4113315"/>
            <a:chOff x="4780389" y="2513201"/>
            <a:chExt cx="5036265" cy="4113315"/>
          </a:xfrm>
        </p:grpSpPr>
        <p:grpSp>
          <p:nvGrpSpPr>
            <p:cNvPr id="492" name="Google Shape;492;p11"/>
            <p:cNvGrpSpPr/>
            <p:nvPr/>
          </p:nvGrpSpPr>
          <p:grpSpPr>
            <a:xfrm>
              <a:off x="4780389" y="2513201"/>
              <a:ext cx="5036265" cy="4113315"/>
              <a:chOff x="4673664" y="2214101"/>
              <a:chExt cx="5036265" cy="4113315"/>
            </a:xfrm>
          </p:grpSpPr>
          <p:sp>
            <p:nvSpPr>
              <p:cNvPr id="493" name="Google Shape;493;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11"/>
              <p:cNvGrpSpPr/>
              <p:nvPr/>
            </p:nvGrpSpPr>
            <p:grpSpPr>
              <a:xfrm>
                <a:off x="4673664" y="2214101"/>
                <a:ext cx="5036265" cy="4113315"/>
                <a:chOff x="4673664" y="2214101"/>
                <a:chExt cx="5036265" cy="4113315"/>
              </a:xfrm>
            </p:grpSpPr>
            <p:grpSp>
              <p:nvGrpSpPr>
                <p:cNvPr id="495" name="Google Shape;495;p11"/>
                <p:cNvGrpSpPr/>
                <p:nvPr/>
              </p:nvGrpSpPr>
              <p:grpSpPr>
                <a:xfrm>
                  <a:off x="4673664" y="2214101"/>
                  <a:ext cx="5036265" cy="4113315"/>
                  <a:chOff x="3825164" y="427026"/>
                  <a:chExt cx="5036265" cy="4113315"/>
                </a:xfrm>
              </p:grpSpPr>
              <p:sp>
                <p:nvSpPr>
                  <p:cNvPr id="496" name="Google Shape;496;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2" name="Google Shape;532;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35" name="Shape 5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36" name="Shape 536"/>
        <p:cNvGrpSpPr/>
        <p:nvPr/>
      </p:nvGrpSpPr>
      <p:grpSpPr>
        <a:xfrm>
          <a:off x="0" y="0"/>
          <a:ext cx="0" cy="0"/>
          <a:chOff x="0" y="0"/>
          <a:chExt cx="0" cy="0"/>
        </a:xfrm>
      </p:grpSpPr>
      <p:sp>
        <p:nvSpPr>
          <p:cNvPr id="537" name="Google Shape;537;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38" name="Google Shape;538;p13"/>
          <p:cNvSpPr txBox="1"/>
          <p:nvPr>
            <p:ph idx="1" type="subTitle"/>
          </p:nvPr>
        </p:nvSpPr>
        <p:spPr>
          <a:xfrm>
            <a:off x="5784713" y="152095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9" name="Google Shape;539;p13"/>
          <p:cNvSpPr txBox="1"/>
          <p:nvPr>
            <p:ph hasCustomPrompt="1" idx="2" type="title"/>
          </p:nvPr>
        </p:nvSpPr>
        <p:spPr>
          <a:xfrm>
            <a:off x="890575" y="152095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p:nvPr>
            <p:ph idx="3" type="subTitle"/>
          </p:nvPr>
        </p:nvSpPr>
        <p:spPr>
          <a:xfrm>
            <a:off x="1954644" y="152095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1" name="Google Shape;541;p13"/>
          <p:cNvSpPr txBox="1"/>
          <p:nvPr>
            <p:ph idx="4" type="subTitle"/>
          </p:nvPr>
        </p:nvSpPr>
        <p:spPr>
          <a:xfrm>
            <a:off x="5784713" y="215403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2" name="Google Shape;542;p13"/>
          <p:cNvSpPr txBox="1"/>
          <p:nvPr>
            <p:ph hasCustomPrompt="1" idx="5" type="title"/>
          </p:nvPr>
        </p:nvSpPr>
        <p:spPr>
          <a:xfrm>
            <a:off x="890575" y="215403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p:nvPr>
            <p:ph idx="6" type="subTitle"/>
          </p:nvPr>
        </p:nvSpPr>
        <p:spPr>
          <a:xfrm>
            <a:off x="1954644" y="215403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4" name="Google Shape;544;p13"/>
          <p:cNvSpPr txBox="1"/>
          <p:nvPr>
            <p:ph idx="7" type="subTitle"/>
          </p:nvPr>
        </p:nvSpPr>
        <p:spPr>
          <a:xfrm>
            <a:off x="5784713" y="278712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5" name="Google Shape;545;p13"/>
          <p:cNvSpPr txBox="1"/>
          <p:nvPr>
            <p:ph hasCustomPrompt="1" idx="8" type="title"/>
          </p:nvPr>
        </p:nvSpPr>
        <p:spPr>
          <a:xfrm>
            <a:off x="890575" y="278712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p:nvPr>
            <p:ph idx="9" type="subTitle"/>
          </p:nvPr>
        </p:nvSpPr>
        <p:spPr>
          <a:xfrm>
            <a:off x="1954644" y="278712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7" name="Google Shape;547;p13"/>
          <p:cNvSpPr txBox="1"/>
          <p:nvPr>
            <p:ph idx="13" type="subTitle"/>
          </p:nvPr>
        </p:nvSpPr>
        <p:spPr>
          <a:xfrm>
            <a:off x="5784713" y="342020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8" name="Google Shape;548;p13"/>
          <p:cNvSpPr txBox="1"/>
          <p:nvPr>
            <p:ph hasCustomPrompt="1" idx="14" type="title"/>
          </p:nvPr>
        </p:nvSpPr>
        <p:spPr>
          <a:xfrm>
            <a:off x="890575" y="342020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p:nvPr>
            <p:ph idx="15" type="subTitle"/>
          </p:nvPr>
        </p:nvSpPr>
        <p:spPr>
          <a:xfrm>
            <a:off x="1954644" y="342020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0" name="Google Shape;550;p13"/>
          <p:cNvSpPr txBox="1"/>
          <p:nvPr>
            <p:ph idx="16" type="subTitle"/>
          </p:nvPr>
        </p:nvSpPr>
        <p:spPr>
          <a:xfrm>
            <a:off x="5784713" y="405329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1" name="Google Shape;551;p13"/>
          <p:cNvSpPr txBox="1"/>
          <p:nvPr>
            <p:ph hasCustomPrompt="1" idx="17" type="title"/>
          </p:nvPr>
        </p:nvSpPr>
        <p:spPr>
          <a:xfrm>
            <a:off x="890575" y="405329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p:nvPr>
            <p:ph idx="18" type="subTitle"/>
          </p:nvPr>
        </p:nvSpPr>
        <p:spPr>
          <a:xfrm>
            <a:off x="1954644" y="405329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1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4" name="Google Shape;594;p1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97" name="Shape 597"/>
        <p:cNvGrpSpPr/>
        <p:nvPr/>
      </p:nvGrpSpPr>
      <p:grpSpPr>
        <a:xfrm>
          <a:off x="0" y="0"/>
          <a:ext cx="0" cy="0"/>
          <a:chOff x="0" y="0"/>
          <a:chExt cx="0" cy="0"/>
        </a:xfrm>
      </p:grpSpPr>
      <p:sp>
        <p:nvSpPr>
          <p:cNvPr id="598" name="Google Shape;598;p14"/>
          <p:cNvSpPr txBox="1"/>
          <p:nvPr>
            <p:ph type="title"/>
          </p:nvPr>
        </p:nvSpPr>
        <p:spPr>
          <a:xfrm>
            <a:off x="3424066" y="3475500"/>
            <a:ext cx="50067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99" name="Google Shape;599;p14"/>
          <p:cNvSpPr txBox="1"/>
          <p:nvPr>
            <p:ph idx="1" type="subTitle"/>
          </p:nvPr>
        </p:nvSpPr>
        <p:spPr>
          <a:xfrm>
            <a:off x="3423950" y="1025400"/>
            <a:ext cx="5006700" cy="2450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600" name="Google Shape;600;p14"/>
          <p:cNvGrpSpPr/>
          <p:nvPr/>
        </p:nvGrpSpPr>
        <p:grpSpPr>
          <a:xfrm>
            <a:off x="7107962" y="-355553"/>
            <a:ext cx="1934332" cy="1332011"/>
            <a:chOff x="7107962" y="-355553"/>
            <a:chExt cx="1934332" cy="1332011"/>
          </a:xfrm>
        </p:grpSpPr>
        <p:sp>
          <p:nvSpPr>
            <p:cNvPr id="601" name="Google Shape;601;p14"/>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4"/>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14"/>
          <p:cNvGrpSpPr/>
          <p:nvPr/>
        </p:nvGrpSpPr>
        <p:grpSpPr>
          <a:xfrm>
            <a:off x="108580" y="3475490"/>
            <a:ext cx="1961773" cy="2399979"/>
            <a:chOff x="108580" y="3135490"/>
            <a:chExt cx="1961773" cy="2399979"/>
          </a:xfrm>
        </p:grpSpPr>
        <p:sp>
          <p:nvSpPr>
            <p:cNvPr id="610" name="Google Shape;610;p14"/>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 name="Google Shape;614;p14"/>
            <p:cNvGrpSpPr/>
            <p:nvPr/>
          </p:nvGrpSpPr>
          <p:grpSpPr>
            <a:xfrm>
              <a:off x="108580" y="3135490"/>
              <a:ext cx="1961773" cy="2399979"/>
              <a:chOff x="108580" y="3135490"/>
              <a:chExt cx="1961773" cy="2399979"/>
            </a:xfrm>
          </p:grpSpPr>
          <p:sp>
            <p:nvSpPr>
              <p:cNvPr id="615" name="Google Shape;615;p14"/>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4"/>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24" name="Shape 624"/>
        <p:cNvGrpSpPr/>
        <p:nvPr/>
      </p:nvGrpSpPr>
      <p:grpSpPr>
        <a:xfrm>
          <a:off x="0" y="0"/>
          <a:ext cx="0" cy="0"/>
          <a:chOff x="0" y="0"/>
          <a:chExt cx="0" cy="0"/>
        </a:xfrm>
      </p:grpSpPr>
      <p:grpSp>
        <p:nvGrpSpPr>
          <p:cNvPr id="625" name="Google Shape;625;p15"/>
          <p:cNvGrpSpPr/>
          <p:nvPr/>
        </p:nvGrpSpPr>
        <p:grpSpPr>
          <a:xfrm rot="10800000">
            <a:off x="5530217" y="3662226"/>
            <a:ext cx="3811962" cy="1913484"/>
            <a:chOff x="4673664" y="4413931"/>
            <a:chExt cx="3811962" cy="1913484"/>
          </a:xfrm>
        </p:grpSpPr>
        <p:grpSp>
          <p:nvGrpSpPr>
            <p:cNvPr id="626" name="Google Shape;626;p15"/>
            <p:cNvGrpSpPr/>
            <p:nvPr/>
          </p:nvGrpSpPr>
          <p:grpSpPr>
            <a:xfrm>
              <a:off x="4673664" y="4413931"/>
              <a:ext cx="3811962" cy="1913484"/>
              <a:chOff x="3825164" y="2626856"/>
              <a:chExt cx="3811962" cy="1913484"/>
            </a:xfrm>
          </p:grpSpPr>
          <p:sp>
            <p:nvSpPr>
              <p:cNvPr id="627" name="Google Shape;627;p1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1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15"/>
          <p:cNvSpPr txBox="1"/>
          <p:nvPr>
            <p:ph type="title"/>
          </p:nvPr>
        </p:nvSpPr>
        <p:spPr>
          <a:xfrm>
            <a:off x="720000" y="1354363"/>
            <a:ext cx="3594000" cy="16320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5" name="Google Shape;645;p15"/>
          <p:cNvSpPr txBox="1"/>
          <p:nvPr>
            <p:ph idx="1" type="subTitle"/>
          </p:nvPr>
        </p:nvSpPr>
        <p:spPr>
          <a:xfrm>
            <a:off x="720000" y="2986350"/>
            <a:ext cx="3594000" cy="96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6" name="Google Shape;646;p15"/>
          <p:cNvSpPr/>
          <p:nvPr>
            <p:ph idx="2" type="pic"/>
          </p:nvPr>
        </p:nvSpPr>
        <p:spPr>
          <a:xfrm>
            <a:off x="4627875" y="778125"/>
            <a:ext cx="3627900" cy="3762900"/>
          </a:xfrm>
          <a:prstGeom prst="roundRect">
            <a:avLst>
              <a:gd fmla="val 16667" name="adj"/>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647" name="Shape 647"/>
        <p:cNvGrpSpPr/>
        <p:nvPr/>
      </p:nvGrpSpPr>
      <p:grpSpPr>
        <a:xfrm>
          <a:off x="0" y="0"/>
          <a:ext cx="0" cy="0"/>
          <a:chOff x="0" y="0"/>
          <a:chExt cx="0" cy="0"/>
        </a:xfrm>
      </p:grpSpPr>
      <p:sp>
        <p:nvSpPr>
          <p:cNvPr id="648" name="Google Shape;648;p16"/>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9" name="Google Shape;649;p16"/>
          <p:cNvSpPr txBox="1"/>
          <p:nvPr>
            <p:ph idx="1" type="subTitle"/>
          </p:nvPr>
        </p:nvSpPr>
        <p:spPr>
          <a:xfrm>
            <a:off x="720000" y="1448250"/>
            <a:ext cx="44664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grpSp>
        <p:nvGrpSpPr>
          <p:cNvPr id="650" name="Google Shape;650;p16"/>
          <p:cNvGrpSpPr/>
          <p:nvPr/>
        </p:nvGrpSpPr>
        <p:grpSpPr>
          <a:xfrm rot="10800000">
            <a:off x="5530217" y="3471726"/>
            <a:ext cx="3811962" cy="1913484"/>
            <a:chOff x="4673664" y="4413931"/>
            <a:chExt cx="3811962" cy="1913484"/>
          </a:xfrm>
        </p:grpSpPr>
        <p:grpSp>
          <p:nvGrpSpPr>
            <p:cNvPr id="651" name="Google Shape;651;p16"/>
            <p:cNvGrpSpPr/>
            <p:nvPr/>
          </p:nvGrpSpPr>
          <p:grpSpPr>
            <a:xfrm>
              <a:off x="4673664" y="4413931"/>
              <a:ext cx="3811962" cy="1913484"/>
              <a:chOff x="3825164" y="2626856"/>
              <a:chExt cx="3811962" cy="1913484"/>
            </a:xfrm>
          </p:grpSpPr>
          <p:sp>
            <p:nvSpPr>
              <p:cNvPr id="652" name="Google Shape;652;p16"/>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6"/>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6"/>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6"/>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16"/>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6"/>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6"/>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669" name="Shape 669"/>
        <p:cNvGrpSpPr/>
        <p:nvPr/>
      </p:nvGrpSpPr>
      <p:grpSpPr>
        <a:xfrm>
          <a:off x="0" y="0"/>
          <a:ext cx="0" cy="0"/>
          <a:chOff x="0" y="0"/>
          <a:chExt cx="0" cy="0"/>
        </a:xfrm>
      </p:grpSpPr>
      <p:sp>
        <p:nvSpPr>
          <p:cNvPr id="670" name="Google Shape;670;p17"/>
          <p:cNvSpPr txBox="1"/>
          <p:nvPr>
            <p:ph type="title"/>
          </p:nvPr>
        </p:nvSpPr>
        <p:spPr>
          <a:xfrm>
            <a:off x="5026800" y="1720586"/>
            <a:ext cx="3157500" cy="107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1" name="Google Shape;671;p17"/>
          <p:cNvSpPr txBox="1"/>
          <p:nvPr>
            <p:ph idx="1" type="subTitle"/>
          </p:nvPr>
        </p:nvSpPr>
        <p:spPr>
          <a:xfrm>
            <a:off x="5027018" y="2799063"/>
            <a:ext cx="31575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72" name="Google Shape;672;p17"/>
          <p:cNvGrpSpPr/>
          <p:nvPr/>
        </p:nvGrpSpPr>
        <p:grpSpPr>
          <a:xfrm>
            <a:off x="-958305" y="3475515"/>
            <a:ext cx="1961773" cy="2399979"/>
            <a:chOff x="108580" y="3135490"/>
            <a:chExt cx="1961773" cy="2399979"/>
          </a:xfrm>
        </p:grpSpPr>
        <p:sp>
          <p:nvSpPr>
            <p:cNvPr id="673" name="Google Shape;673;p17"/>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7"/>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7"/>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7"/>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 name="Google Shape;677;p17"/>
            <p:cNvGrpSpPr/>
            <p:nvPr/>
          </p:nvGrpSpPr>
          <p:grpSpPr>
            <a:xfrm>
              <a:off x="108580" y="3135490"/>
              <a:ext cx="1961773" cy="2399979"/>
              <a:chOff x="108580" y="3135490"/>
              <a:chExt cx="1961773" cy="2399979"/>
            </a:xfrm>
          </p:grpSpPr>
          <p:sp>
            <p:nvSpPr>
              <p:cNvPr id="678" name="Google Shape;678;p17"/>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7"/>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7"/>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7"/>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7"/>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7"/>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7"/>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7"/>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 name="Google Shape;687;p17"/>
          <p:cNvGrpSpPr/>
          <p:nvPr/>
        </p:nvGrpSpPr>
        <p:grpSpPr>
          <a:xfrm>
            <a:off x="7250837" y="-355553"/>
            <a:ext cx="1934332" cy="1332011"/>
            <a:chOff x="7107962" y="-355553"/>
            <a:chExt cx="1934332" cy="1332011"/>
          </a:xfrm>
        </p:grpSpPr>
        <p:sp>
          <p:nvSpPr>
            <p:cNvPr id="688" name="Google Shape;688;p17"/>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7"/>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7"/>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7"/>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7"/>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7"/>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7"/>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7"/>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696" name="Shape 696"/>
        <p:cNvGrpSpPr/>
        <p:nvPr/>
      </p:nvGrpSpPr>
      <p:grpSpPr>
        <a:xfrm>
          <a:off x="0" y="0"/>
          <a:ext cx="0" cy="0"/>
          <a:chOff x="0" y="0"/>
          <a:chExt cx="0" cy="0"/>
        </a:xfrm>
      </p:grpSpPr>
      <p:grpSp>
        <p:nvGrpSpPr>
          <p:cNvPr id="697" name="Google Shape;697;p18"/>
          <p:cNvGrpSpPr/>
          <p:nvPr/>
        </p:nvGrpSpPr>
        <p:grpSpPr>
          <a:xfrm flipH="1">
            <a:off x="7223396" y="3475515"/>
            <a:ext cx="1961773" cy="2399979"/>
            <a:chOff x="108580" y="3135490"/>
            <a:chExt cx="1961773" cy="2399979"/>
          </a:xfrm>
        </p:grpSpPr>
        <p:sp>
          <p:nvSpPr>
            <p:cNvPr id="698" name="Google Shape;698;p18"/>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8"/>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8"/>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18"/>
            <p:cNvGrpSpPr/>
            <p:nvPr/>
          </p:nvGrpSpPr>
          <p:grpSpPr>
            <a:xfrm>
              <a:off x="108580" y="3135490"/>
              <a:ext cx="1961773" cy="2399979"/>
              <a:chOff x="108580" y="3135490"/>
              <a:chExt cx="1961773" cy="2399979"/>
            </a:xfrm>
          </p:grpSpPr>
          <p:sp>
            <p:nvSpPr>
              <p:cNvPr id="703" name="Google Shape;703;p18"/>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8"/>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8"/>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8"/>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8"/>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8"/>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8"/>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8"/>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2" name="Google Shape;712;p18"/>
          <p:cNvGrpSpPr/>
          <p:nvPr/>
        </p:nvGrpSpPr>
        <p:grpSpPr>
          <a:xfrm flipH="1">
            <a:off x="-253943" y="-355553"/>
            <a:ext cx="1934332" cy="1332011"/>
            <a:chOff x="7107962" y="-355553"/>
            <a:chExt cx="1934332" cy="1332011"/>
          </a:xfrm>
        </p:grpSpPr>
        <p:sp>
          <p:nvSpPr>
            <p:cNvPr id="713" name="Google Shape;713;p18"/>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8"/>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8"/>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8"/>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8"/>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8"/>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8"/>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18"/>
          <p:cNvSpPr txBox="1"/>
          <p:nvPr>
            <p:ph type="title"/>
          </p:nvPr>
        </p:nvSpPr>
        <p:spPr>
          <a:xfrm>
            <a:off x="720000" y="1673500"/>
            <a:ext cx="4466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2" name="Google Shape;722;p18"/>
          <p:cNvSpPr txBox="1"/>
          <p:nvPr>
            <p:ph idx="1" type="subTitle"/>
          </p:nvPr>
        </p:nvSpPr>
        <p:spPr>
          <a:xfrm>
            <a:off x="720000" y="2246200"/>
            <a:ext cx="4466400" cy="139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723" name="Shape 723"/>
        <p:cNvGrpSpPr/>
        <p:nvPr/>
      </p:nvGrpSpPr>
      <p:grpSpPr>
        <a:xfrm>
          <a:off x="0" y="0"/>
          <a:ext cx="0" cy="0"/>
          <a:chOff x="0" y="0"/>
          <a:chExt cx="0" cy="0"/>
        </a:xfrm>
      </p:grpSpPr>
      <p:sp>
        <p:nvSpPr>
          <p:cNvPr id="724" name="Google Shape;724;p19"/>
          <p:cNvSpPr txBox="1"/>
          <p:nvPr>
            <p:ph type="title"/>
          </p:nvPr>
        </p:nvSpPr>
        <p:spPr>
          <a:xfrm>
            <a:off x="5026800" y="2001148"/>
            <a:ext cx="3157500" cy="576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5" name="Google Shape;725;p19"/>
          <p:cNvSpPr txBox="1"/>
          <p:nvPr>
            <p:ph idx="1" type="subTitle"/>
          </p:nvPr>
        </p:nvSpPr>
        <p:spPr>
          <a:xfrm>
            <a:off x="5027025" y="2577134"/>
            <a:ext cx="31575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26" name="Google Shape;726;p19"/>
          <p:cNvGrpSpPr/>
          <p:nvPr/>
        </p:nvGrpSpPr>
        <p:grpSpPr>
          <a:xfrm>
            <a:off x="6950792" y="-147006"/>
            <a:ext cx="2532725" cy="1881750"/>
            <a:chOff x="7221517" y="-507956"/>
            <a:chExt cx="2532725" cy="1881750"/>
          </a:xfrm>
        </p:grpSpPr>
        <p:sp>
          <p:nvSpPr>
            <p:cNvPr id="727" name="Google Shape;727;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19"/>
          <p:cNvGrpSpPr/>
          <p:nvPr/>
        </p:nvGrpSpPr>
        <p:grpSpPr>
          <a:xfrm>
            <a:off x="6399342" y="3763244"/>
            <a:ext cx="2532725" cy="1881750"/>
            <a:chOff x="7221517" y="-507956"/>
            <a:chExt cx="2532725" cy="1881750"/>
          </a:xfrm>
        </p:grpSpPr>
        <p:sp>
          <p:nvSpPr>
            <p:cNvPr id="738" name="Google Shape;738;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48" name="Shape 748"/>
        <p:cNvGrpSpPr/>
        <p:nvPr/>
      </p:nvGrpSpPr>
      <p:grpSpPr>
        <a:xfrm>
          <a:off x="0" y="0"/>
          <a:ext cx="0" cy="0"/>
          <a:chOff x="0" y="0"/>
          <a:chExt cx="0" cy="0"/>
        </a:xfrm>
      </p:grpSpPr>
      <p:sp>
        <p:nvSpPr>
          <p:cNvPr id="749" name="Google Shape;749;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50" name="Google Shape;750;p20"/>
          <p:cNvSpPr txBox="1"/>
          <p:nvPr>
            <p:ph idx="1" type="subTitle"/>
          </p:nvPr>
        </p:nvSpPr>
        <p:spPr>
          <a:xfrm>
            <a:off x="4236935" y="3459222"/>
            <a:ext cx="2505600" cy="48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1" name="Google Shape;751;p20"/>
          <p:cNvSpPr txBox="1"/>
          <p:nvPr>
            <p:ph idx="2" type="subTitle"/>
          </p:nvPr>
        </p:nvSpPr>
        <p:spPr>
          <a:xfrm>
            <a:off x="2401463" y="2055647"/>
            <a:ext cx="25056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2" name="Google Shape;752;p20"/>
          <p:cNvSpPr txBox="1"/>
          <p:nvPr>
            <p:ph idx="3" type="subTitle"/>
          </p:nvPr>
        </p:nvSpPr>
        <p:spPr>
          <a:xfrm>
            <a:off x="2401463" y="1598450"/>
            <a:ext cx="250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3" name="Google Shape;753;p20"/>
          <p:cNvSpPr txBox="1"/>
          <p:nvPr>
            <p:ph idx="4" type="subTitle"/>
          </p:nvPr>
        </p:nvSpPr>
        <p:spPr>
          <a:xfrm>
            <a:off x="4236938" y="3002025"/>
            <a:ext cx="25056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754" name="Google Shape;754;p20"/>
          <p:cNvGrpSpPr/>
          <p:nvPr/>
        </p:nvGrpSpPr>
        <p:grpSpPr>
          <a:xfrm rot="-121718">
            <a:off x="7509504" y="-374087"/>
            <a:ext cx="1961826" cy="2400044"/>
            <a:chOff x="108580" y="3135490"/>
            <a:chExt cx="1961773" cy="2399979"/>
          </a:xfrm>
        </p:grpSpPr>
        <p:sp>
          <p:nvSpPr>
            <p:cNvPr id="755" name="Google Shape;755;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 name="Google Shape;759;p20"/>
            <p:cNvGrpSpPr/>
            <p:nvPr/>
          </p:nvGrpSpPr>
          <p:grpSpPr>
            <a:xfrm>
              <a:off x="108580" y="3135490"/>
              <a:ext cx="1961773" cy="2399979"/>
              <a:chOff x="108580" y="3135490"/>
              <a:chExt cx="1961773" cy="2399979"/>
            </a:xfrm>
          </p:grpSpPr>
          <p:sp>
            <p:nvSpPr>
              <p:cNvPr id="760" name="Google Shape;760;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9" name="Google Shape;769;p20"/>
          <p:cNvGrpSpPr/>
          <p:nvPr/>
        </p:nvGrpSpPr>
        <p:grpSpPr>
          <a:xfrm rot="-121718">
            <a:off x="-186696" y="3321613"/>
            <a:ext cx="1961826" cy="2400044"/>
            <a:chOff x="108580" y="3135490"/>
            <a:chExt cx="1961773" cy="2399979"/>
          </a:xfrm>
        </p:grpSpPr>
        <p:sp>
          <p:nvSpPr>
            <p:cNvPr id="770" name="Google Shape;770;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20"/>
            <p:cNvGrpSpPr/>
            <p:nvPr/>
          </p:nvGrpSpPr>
          <p:grpSpPr>
            <a:xfrm>
              <a:off x="108580" y="3135490"/>
              <a:ext cx="1961773" cy="2399979"/>
              <a:chOff x="108580" y="3135490"/>
              <a:chExt cx="1961773" cy="2399979"/>
            </a:xfrm>
          </p:grpSpPr>
          <p:sp>
            <p:nvSpPr>
              <p:cNvPr id="775" name="Google Shape;775;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 name="Shape 99"/>
        <p:cNvGrpSpPr/>
        <p:nvPr/>
      </p:nvGrpSpPr>
      <p:grpSpPr>
        <a:xfrm>
          <a:off x="0" y="0"/>
          <a:ext cx="0" cy="0"/>
          <a:chOff x="0" y="0"/>
          <a:chExt cx="0" cy="0"/>
        </a:xfrm>
      </p:grpSpPr>
      <p:sp>
        <p:nvSpPr>
          <p:cNvPr id="100" name="Google Shape;100;p3"/>
          <p:cNvSpPr txBox="1"/>
          <p:nvPr>
            <p:ph type="title"/>
          </p:nvPr>
        </p:nvSpPr>
        <p:spPr>
          <a:xfrm>
            <a:off x="720000" y="2384238"/>
            <a:ext cx="73518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1" name="Google Shape;101;p3"/>
          <p:cNvSpPr txBox="1"/>
          <p:nvPr>
            <p:ph hasCustomPrompt="1" idx="2" type="title"/>
          </p:nvPr>
        </p:nvSpPr>
        <p:spPr>
          <a:xfrm>
            <a:off x="720000" y="1496250"/>
            <a:ext cx="13818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p:nvPr>
            <p:ph idx="1" type="subTitle"/>
          </p:nvPr>
        </p:nvSpPr>
        <p:spPr>
          <a:xfrm>
            <a:off x="720000" y="3272250"/>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4" name="Google Shape;144;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8" name="Google Shape;188;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784" name="Shape 784"/>
        <p:cNvGrpSpPr/>
        <p:nvPr/>
      </p:nvGrpSpPr>
      <p:grpSpPr>
        <a:xfrm>
          <a:off x="0" y="0"/>
          <a:ext cx="0" cy="0"/>
          <a:chOff x="0" y="0"/>
          <a:chExt cx="0" cy="0"/>
        </a:xfrm>
      </p:grpSpPr>
      <p:sp>
        <p:nvSpPr>
          <p:cNvPr id="785" name="Google Shape;785;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6" name="Google Shape;786;p21"/>
          <p:cNvSpPr txBox="1"/>
          <p:nvPr>
            <p:ph idx="1" type="subTitle"/>
          </p:nvPr>
        </p:nvSpPr>
        <p:spPr>
          <a:xfrm>
            <a:off x="5046298"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787" name="Google Shape;787;p21"/>
          <p:cNvSpPr txBox="1"/>
          <p:nvPr>
            <p:ph idx="2" type="subTitle"/>
          </p:nvPr>
        </p:nvSpPr>
        <p:spPr>
          <a:xfrm>
            <a:off x="714475"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788" name="Google Shape;788;p21"/>
          <p:cNvGrpSpPr/>
          <p:nvPr/>
        </p:nvGrpSpPr>
        <p:grpSpPr>
          <a:xfrm>
            <a:off x="7488217" y="-507956"/>
            <a:ext cx="2532725" cy="1881750"/>
            <a:chOff x="7221517" y="-507956"/>
            <a:chExt cx="2532725" cy="1881750"/>
          </a:xfrm>
        </p:grpSpPr>
        <p:sp>
          <p:nvSpPr>
            <p:cNvPr id="789" name="Google Shape;789;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21"/>
          <p:cNvGrpSpPr/>
          <p:nvPr/>
        </p:nvGrpSpPr>
        <p:grpSpPr>
          <a:xfrm flipH="1">
            <a:off x="-969983" y="-507956"/>
            <a:ext cx="2532725" cy="1881750"/>
            <a:chOff x="7221517" y="-507956"/>
            <a:chExt cx="2532725" cy="1881750"/>
          </a:xfrm>
        </p:grpSpPr>
        <p:sp>
          <p:nvSpPr>
            <p:cNvPr id="800" name="Google Shape;800;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10" name="Shape 810"/>
        <p:cNvGrpSpPr/>
        <p:nvPr/>
      </p:nvGrpSpPr>
      <p:grpSpPr>
        <a:xfrm>
          <a:off x="0" y="0"/>
          <a:ext cx="0" cy="0"/>
          <a:chOff x="0" y="0"/>
          <a:chExt cx="0" cy="0"/>
        </a:xfrm>
      </p:grpSpPr>
      <p:sp>
        <p:nvSpPr>
          <p:cNvPr id="811" name="Google Shape;811;p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12" name="Google Shape;812;p22"/>
          <p:cNvSpPr txBox="1"/>
          <p:nvPr>
            <p:ph idx="1" type="subTitle"/>
          </p:nvPr>
        </p:nvSpPr>
        <p:spPr>
          <a:xfrm>
            <a:off x="926987"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3" name="Google Shape;813;p22"/>
          <p:cNvSpPr txBox="1"/>
          <p:nvPr>
            <p:ph idx="2" type="subTitle"/>
          </p:nvPr>
        </p:nvSpPr>
        <p:spPr>
          <a:xfrm>
            <a:off x="3524399"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4" name="Google Shape;814;p22"/>
          <p:cNvSpPr txBox="1"/>
          <p:nvPr>
            <p:ph idx="3" type="subTitle"/>
          </p:nvPr>
        </p:nvSpPr>
        <p:spPr>
          <a:xfrm>
            <a:off x="6121811"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5" name="Google Shape;815;p22"/>
          <p:cNvSpPr txBox="1"/>
          <p:nvPr>
            <p:ph idx="4" type="subTitle"/>
          </p:nvPr>
        </p:nvSpPr>
        <p:spPr>
          <a:xfrm>
            <a:off x="926987"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6" name="Google Shape;816;p22"/>
          <p:cNvSpPr txBox="1"/>
          <p:nvPr>
            <p:ph idx="5" type="subTitle"/>
          </p:nvPr>
        </p:nvSpPr>
        <p:spPr>
          <a:xfrm>
            <a:off x="3524399"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7" name="Google Shape;817;p22"/>
          <p:cNvSpPr txBox="1"/>
          <p:nvPr>
            <p:ph idx="6" type="subTitle"/>
          </p:nvPr>
        </p:nvSpPr>
        <p:spPr>
          <a:xfrm>
            <a:off x="6121811"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18" name="Google Shape;818;p22"/>
          <p:cNvGrpSpPr/>
          <p:nvPr/>
        </p:nvGrpSpPr>
        <p:grpSpPr>
          <a:xfrm>
            <a:off x="7221517" y="-507956"/>
            <a:ext cx="2532725" cy="1881750"/>
            <a:chOff x="7221517" y="-507956"/>
            <a:chExt cx="2532725" cy="1881750"/>
          </a:xfrm>
        </p:grpSpPr>
        <p:sp>
          <p:nvSpPr>
            <p:cNvPr id="819" name="Google Shape;819;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22"/>
          <p:cNvGrpSpPr/>
          <p:nvPr/>
        </p:nvGrpSpPr>
        <p:grpSpPr>
          <a:xfrm flipH="1">
            <a:off x="-836633" y="-507956"/>
            <a:ext cx="2532725" cy="1881750"/>
            <a:chOff x="7221517" y="-507956"/>
            <a:chExt cx="2532725" cy="1881750"/>
          </a:xfrm>
        </p:grpSpPr>
        <p:sp>
          <p:nvSpPr>
            <p:cNvPr id="830" name="Google Shape;830;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40" name="Shape 840"/>
        <p:cNvGrpSpPr/>
        <p:nvPr/>
      </p:nvGrpSpPr>
      <p:grpSpPr>
        <a:xfrm>
          <a:off x="0" y="0"/>
          <a:ext cx="0" cy="0"/>
          <a:chOff x="0" y="0"/>
          <a:chExt cx="0" cy="0"/>
        </a:xfrm>
      </p:grpSpPr>
      <p:sp>
        <p:nvSpPr>
          <p:cNvPr id="841" name="Google Shape;841;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42" name="Google Shape;842;p23"/>
          <p:cNvSpPr txBox="1"/>
          <p:nvPr>
            <p:ph idx="1" type="subTitle"/>
          </p:nvPr>
        </p:nvSpPr>
        <p:spPr>
          <a:xfrm>
            <a:off x="1755325"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3" name="Google Shape;843;p23"/>
          <p:cNvSpPr txBox="1"/>
          <p:nvPr>
            <p:ph idx="2" type="subTitle"/>
          </p:nvPr>
        </p:nvSpPr>
        <p:spPr>
          <a:xfrm>
            <a:off x="4793684"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4" name="Google Shape;844;p23"/>
          <p:cNvSpPr txBox="1"/>
          <p:nvPr>
            <p:ph idx="3" type="subTitle"/>
          </p:nvPr>
        </p:nvSpPr>
        <p:spPr>
          <a:xfrm>
            <a:off x="1755325"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5" name="Google Shape;845;p23"/>
          <p:cNvSpPr txBox="1"/>
          <p:nvPr>
            <p:ph idx="4" type="subTitle"/>
          </p:nvPr>
        </p:nvSpPr>
        <p:spPr>
          <a:xfrm>
            <a:off x="4793684"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6" name="Google Shape;846;p23"/>
          <p:cNvSpPr txBox="1"/>
          <p:nvPr>
            <p:ph idx="5" type="subTitle"/>
          </p:nvPr>
        </p:nvSpPr>
        <p:spPr>
          <a:xfrm>
            <a:off x="1755325"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7" name="Google Shape;847;p23"/>
          <p:cNvSpPr txBox="1"/>
          <p:nvPr>
            <p:ph idx="6" type="subTitle"/>
          </p:nvPr>
        </p:nvSpPr>
        <p:spPr>
          <a:xfrm>
            <a:off x="1755325"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8" name="Google Shape;848;p23"/>
          <p:cNvSpPr txBox="1"/>
          <p:nvPr>
            <p:ph idx="7" type="subTitle"/>
          </p:nvPr>
        </p:nvSpPr>
        <p:spPr>
          <a:xfrm>
            <a:off x="4793680"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9" name="Google Shape;849;p23"/>
          <p:cNvSpPr txBox="1"/>
          <p:nvPr>
            <p:ph idx="8" type="subTitle"/>
          </p:nvPr>
        </p:nvSpPr>
        <p:spPr>
          <a:xfrm>
            <a:off x="4793680"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50" name="Google Shape;850;p23"/>
          <p:cNvGrpSpPr/>
          <p:nvPr/>
        </p:nvGrpSpPr>
        <p:grpSpPr>
          <a:xfrm flipH="1">
            <a:off x="-884258" y="-507956"/>
            <a:ext cx="2532725" cy="1881750"/>
            <a:chOff x="7221517" y="-507956"/>
            <a:chExt cx="2532725" cy="1881750"/>
          </a:xfrm>
        </p:grpSpPr>
        <p:sp>
          <p:nvSpPr>
            <p:cNvPr id="851" name="Google Shape;851;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23"/>
          <p:cNvGrpSpPr/>
          <p:nvPr/>
        </p:nvGrpSpPr>
        <p:grpSpPr>
          <a:xfrm flipH="1">
            <a:off x="7421542" y="4092619"/>
            <a:ext cx="2532725" cy="1881750"/>
            <a:chOff x="7221517" y="-507956"/>
            <a:chExt cx="2532725" cy="1881750"/>
          </a:xfrm>
        </p:grpSpPr>
        <p:sp>
          <p:nvSpPr>
            <p:cNvPr id="862" name="Google Shape;862;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72" name="Shape 872"/>
        <p:cNvGrpSpPr/>
        <p:nvPr/>
      </p:nvGrpSpPr>
      <p:grpSpPr>
        <a:xfrm>
          <a:off x="0" y="0"/>
          <a:ext cx="0" cy="0"/>
          <a:chOff x="0" y="0"/>
          <a:chExt cx="0" cy="0"/>
        </a:xfrm>
      </p:grpSpPr>
      <p:pic>
        <p:nvPicPr>
          <p:cNvPr id="873" name="Google Shape;873;p24"/>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sp>
        <p:nvSpPr>
          <p:cNvPr id="874" name="Google Shape;874;p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75" name="Google Shape;875;p24"/>
          <p:cNvSpPr txBox="1"/>
          <p:nvPr>
            <p:ph idx="1" type="subTitle"/>
          </p:nvPr>
        </p:nvSpPr>
        <p:spPr>
          <a:xfrm>
            <a:off x="111020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6" name="Google Shape;876;p24"/>
          <p:cNvSpPr txBox="1"/>
          <p:nvPr>
            <p:ph idx="2" type="subTitle"/>
          </p:nvPr>
        </p:nvSpPr>
        <p:spPr>
          <a:xfrm>
            <a:off x="3580050"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7" name="Google Shape;877;p24"/>
          <p:cNvSpPr txBox="1"/>
          <p:nvPr>
            <p:ph idx="3" type="subTitle"/>
          </p:nvPr>
        </p:nvSpPr>
        <p:spPr>
          <a:xfrm>
            <a:off x="111020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8" name="Google Shape;878;p24"/>
          <p:cNvSpPr txBox="1"/>
          <p:nvPr>
            <p:ph idx="4" type="subTitle"/>
          </p:nvPr>
        </p:nvSpPr>
        <p:spPr>
          <a:xfrm>
            <a:off x="3580050"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9" name="Google Shape;879;p24"/>
          <p:cNvSpPr txBox="1"/>
          <p:nvPr>
            <p:ph idx="5" type="subTitle"/>
          </p:nvPr>
        </p:nvSpPr>
        <p:spPr>
          <a:xfrm>
            <a:off x="604989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0" name="Google Shape;880;p24"/>
          <p:cNvSpPr txBox="1"/>
          <p:nvPr>
            <p:ph idx="6" type="subTitle"/>
          </p:nvPr>
        </p:nvSpPr>
        <p:spPr>
          <a:xfrm>
            <a:off x="604989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1" name="Google Shape;881;p24"/>
          <p:cNvSpPr txBox="1"/>
          <p:nvPr>
            <p:ph idx="7" type="subTitle"/>
          </p:nvPr>
        </p:nvSpPr>
        <p:spPr>
          <a:xfrm>
            <a:off x="111110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2" name="Google Shape;882;p24"/>
          <p:cNvSpPr txBox="1"/>
          <p:nvPr>
            <p:ph idx="8" type="subTitle"/>
          </p:nvPr>
        </p:nvSpPr>
        <p:spPr>
          <a:xfrm>
            <a:off x="3580950"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3" name="Google Shape;883;p24"/>
          <p:cNvSpPr txBox="1"/>
          <p:nvPr>
            <p:ph idx="9" type="subTitle"/>
          </p:nvPr>
        </p:nvSpPr>
        <p:spPr>
          <a:xfrm>
            <a:off x="605079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4" name="Google Shape;884;p24"/>
          <p:cNvSpPr txBox="1"/>
          <p:nvPr>
            <p:ph idx="13" type="subTitle"/>
          </p:nvPr>
        </p:nvSpPr>
        <p:spPr>
          <a:xfrm>
            <a:off x="111110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5" name="Google Shape;885;p24"/>
          <p:cNvSpPr txBox="1"/>
          <p:nvPr>
            <p:ph idx="14" type="subTitle"/>
          </p:nvPr>
        </p:nvSpPr>
        <p:spPr>
          <a:xfrm>
            <a:off x="3580950"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6" name="Google Shape;886;p24"/>
          <p:cNvSpPr txBox="1"/>
          <p:nvPr>
            <p:ph idx="15" type="subTitle"/>
          </p:nvPr>
        </p:nvSpPr>
        <p:spPr>
          <a:xfrm>
            <a:off x="605079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87" name="Google Shape;887;p24"/>
          <p:cNvGrpSpPr/>
          <p:nvPr/>
        </p:nvGrpSpPr>
        <p:grpSpPr>
          <a:xfrm flipH="1">
            <a:off x="-884258" y="-507956"/>
            <a:ext cx="2532725" cy="1881750"/>
            <a:chOff x="7221517" y="-507956"/>
            <a:chExt cx="2532725" cy="1881750"/>
          </a:xfrm>
        </p:grpSpPr>
        <p:sp>
          <p:nvSpPr>
            <p:cNvPr id="888" name="Google Shape;888;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24"/>
          <p:cNvGrpSpPr/>
          <p:nvPr/>
        </p:nvGrpSpPr>
        <p:grpSpPr>
          <a:xfrm flipH="1">
            <a:off x="7421542" y="4092619"/>
            <a:ext cx="2532725" cy="1881750"/>
            <a:chOff x="7221517" y="-507956"/>
            <a:chExt cx="2532725" cy="1881750"/>
          </a:xfrm>
        </p:grpSpPr>
        <p:sp>
          <p:nvSpPr>
            <p:cNvPr id="899" name="Google Shape;899;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909" name="Shape 909"/>
        <p:cNvGrpSpPr/>
        <p:nvPr/>
      </p:nvGrpSpPr>
      <p:grpSpPr>
        <a:xfrm>
          <a:off x="0" y="0"/>
          <a:ext cx="0" cy="0"/>
          <a:chOff x="0" y="0"/>
          <a:chExt cx="0" cy="0"/>
        </a:xfrm>
      </p:grpSpPr>
      <p:sp>
        <p:nvSpPr>
          <p:cNvPr id="910" name="Google Shape;910;p2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p:txBody>
      </p:sp>
      <p:grpSp>
        <p:nvGrpSpPr>
          <p:cNvPr id="911" name="Google Shape;911;p25"/>
          <p:cNvGrpSpPr/>
          <p:nvPr/>
        </p:nvGrpSpPr>
        <p:grpSpPr>
          <a:xfrm>
            <a:off x="7488217" y="-507956"/>
            <a:ext cx="2532725" cy="1881750"/>
            <a:chOff x="7221517" y="-507956"/>
            <a:chExt cx="2532725" cy="1881750"/>
          </a:xfrm>
        </p:grpSpPr>
        <p:sp>
          <p:nvSpPr>
            <p:cNvPr id="912" name="Google Shape;912;p2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922" name="Shape 922"/>
        <p:cNvGrpSpPr/>
        <p:nvPr/>
      </p:nvGrpSpPr>
      <p:grpSpPr>
        <a:xfrm>
          <a:off x="0" y="0"/>
          <a:ext cx="0" cy="0"/>
          <a:chOff x="0" y="0"/>
          <a:chExt cx="0" cy="0"/>
        </a:xfrm>
      </p:grpSpPr>
      <p:sp>
        <p:nvSpPr>
          <p:cNvPr id="923" name="Google Shape;923;p2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p:txBody>
      </p:sp>
      <p:grpSp>
        <p:nvGrpSpPr>
          <p:cNvPr id="924" name="Google Shape;924;p26"/>
          <p:cNvGrpSpPr/>
          <p:nvPr/>
        </p:nvGrpSpPr>
        <p:grpSpPr>
          <a:xfrm rot="10800000">
            <a:off x="7221517" y="-1342256"/>
            <a:ext cx="2532725" cy="1881750"/>
            <a:chOff x="7221517" y="-507956"/>
            <a:chExt cx="2532725" cy="1881750"/>
          </a:xfrm>
        </p:grpSpPr>
        <p:sp>
          <p:nvSpPr>
            <p:cNvPr id="925" name="Google Shape;925;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26"/>
          <p:cNvGrpSpPr/>
          <p:nvPr/>
        </p:nvGrpSpPr>
        <p:grpSpPr>
          <a:xfrm flipH="1" rot="10800000">
            <a:off x="-465158" y="-1342256"/>
            <a:ext cx="2532725" cy="1881750"/>
            <a:chOff x="7221517" y="-507956"/>
            <a:chExt cx="2532725" cy="1881750"/>
          </a:xfrm>
        </p:grpSpPr>
        <p:sp>
          <p:nvSpPr>
            <p:cNvPr id="936" name="Google Shape;936;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46" name="Shape 946"/>
        <p:cNvGrpSpPr/>
        <p:nvPr/>
      </p:nvGrpSpPr>
      <p:grpSpPr>
        <a:xfrm>
          <a:off x="0" y="0"/>
          <a:ext cx="0" cy="0"/>
          <a:chOff x="0" y="0"/>
          <a:chExt cx="0" cy="0"/>
        </a:xfrm>
      </p:grpSpPr>
      <p:sp>
        <p:nvSpPr>
          <p:cNvPr id="947" name="Google Shape;947;p27"/>
          <p:cNvSpPr txBox="1"/>
          <p:nvPr>
            <p:ph hasCustomPrompt="1" type="title"/>
          </p:nvPr>
        </p:nvSpPr>
        <p:spPr>
          <a:xfrm>
            <a:off x="713213" y="67022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48" name="Google Shape;948;p27"/>
          <p:cNvSpPr txBox="1"/>
          <p:nvPr>
            <p:ph idx="1" type="subTitle"/>
          </p:nvPr>
        </p:nvSpPr>
        <p:spPr>
          <a:xfrm>
            <a:off x="713213" y="1439127"/>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49" name="Google Shape;949;p27"/>
          <p:cNvSpPr txBox="1"/>
          <p:nvPr>
            <p:ph hasCustomPrompt="1" idx="2" type="title"/>
          </p:nvPr>
        </p:nvSpPr>
        <p:spPr>
          <a:xfrm>
            <a:off x="3733963" y="2069800"/>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0" name="Google Shape;950;p27"/>
          <p:cNvSpPr txBox="1"/>
          <p:nvPr>
            <p:ph idx="3" type="subTitle"/>
          </p:nvPr>
        </p:nvSpPr>
        <p:spPr>
          <a:xfrm>
            <a:off x="3733963" y="2838708"/>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51" name="Google Shape;951;p27"/>
          <p:cNvSpPr txBox="1"/>
          <p:nvPr>
            <p:ph hasCustomPrompt="1" idx="4" type="title"/>
          </p:nvPr>
        </p:nvSpPr>
        <p:spPr>
          <a:xfrm>
            <a:off x="713213" y="346937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2" name="Google Shape;952;p27"/>
          <p:cNvSpPr txBox="1"/>
          <p:nvPr>
            <p:ph idx="5" type="subTitle"/>
          </p:nvPr>
        </p:nvSpPr>
        <p:spPr>
          <a:xfrm>
            <a:off x="713213" y="4238290"/>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953" name="Google Shape;953;p27"/>
          <p:cNvGrpSpPr/>
          <p:nvPr/>
        </p:nvGrpSpPr>
        <p:grpSpPr>
          <a:xfrm rot="10800000">
            <a:off x="6611267" y="3525019"/>
            <a:ext cx="2532725" cy="1881750"/>
            <a:chOff x="7221517" y="-507956"/>
            <a:chExt cx="2532725" cy="1881750"/>
          </a:xfrm>
        </p:grpSpPr>
        <p:sp>
          <p:nvSpPr>
            <p:cNvPr id="954" name="Google Shape;954;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27"/>
          <p:cNvGrpSpPr/>
          <p:nvPr/>
        </p:nvGrpSpPr>
        <p:grpSpPr>
          <a:xfrm>
            <a:off x="7078642" y="-256406"/>
            <a:ext cx="2532725" cy="1881750"/>
            <a:chOff x="7221517" y="-507956"/>
            <a:chExt cx="2532725" cy="1881750"/>
          </a:xfrm>
        </p:grpSpPr>
        <p:sp>
          <p:nvSpPr>
            <p:cNvPr id="965" name="Google Shape;965;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975" name="Shape 975"/>
        <p:cNvGrpSpPr/>
        <p:nvPr/>
      </p:nvGrpSpPr>
      <p:grpSpPr>
        <a:xfrm>
          <a:off x="0" y="0"/>
          <a:ext cx="0" cy="0"/>
          <a:chOff x="0" y="0"/>
          <a:chExt cx="0" cy="0"/>
        </a:xfrm>
      </p:grpSpPr>
      <p:sp>
        <p:nvSpPr>
          <p:cNvPr id="976" name="Google Shape;976;p28"/>
          <p:cNvSpPr txBox="1"/>
          <p:nvPr>
            <p:ph hasCustomPrompt="1" type="title"/>
          </p:nvPr>
        </p:nvSpPr>
        <p:spPr>
          <a:xfrm>
            <a:off x="1200575" y="2456174"/>
            <a:ext cx="13989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77" name="Google Shape;977;p28"/>
          <p:cNvSpPr txBox="1"/>
          <p:nvPr>
            <p:ph idx="1" type="subTitle"/>
          </p:nvPr>
        </p:nvSpPr>
        <p:spPr>
          <a:xfrm>
            <a:off x="713225"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78" name="Google Shape;978;p28"/>
          <p:cNvSpPr txBox="1"/>
          <p:nvPr>
            <p:ph idx="2" type="subTitle"/>
          </p:nvPr>
        </p:nvSpPr>
        <p:spPr>
          <a:xfrm>
            <a:off x="71322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79" name="Google Shape;979;p28"/>
          <p:cNvSpPr txBox="1"/>
          <p:nvPr>
            <p:ph hasCustomPrompt="1" idx="3" type="title"/>
          </p:nvPr>
        </p:nvSpPr>
        <p:spPr>
          <a:xfrm>
            <a:off x="3869735"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80" name="Google Shape;980;p28"/>
          <p:cNvSpPr txBox="1"/>
          <p:nvPr>
            <p:ph idx="4" type="subTitle"/>
          </p:nvPr>
        </p:nvSpPr>
        <p:spPr>
          <a:xfrm>
            <a:off x="3381787"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1" name="Google Shape;981;p28"/>
          <p:cNvSpPr txBox="1"/>
          <p:nvPr>
            <p:ph idx="5" type="subTitle"/>
          </p:nvPr>
        </p:nvSpPr>
        <p:spPr>
          <a:xfrm>
            <a:off x="338178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2" name="Google Shape;982;p28"/>
          <p:cNvSpPr txBox="1"/>
          <p:nvPr>
            <p:ph hasCustomPrompt="1" idx="6" type="title"/>
          </p:nvPr>
        </p:nvSpPr>
        <p:spPr>
          <a:xfrm>
            <a:off x="6538296"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83" name="Google Shape;983;p28"/>
          <p:cNvSpPr txBox="1"/>
          <p:nvPr>
            <p:ph idx="7" type="subTitle"/>
          </p:nvPr>
        </p:nvSpPr>
        <p:spPr>
          <a:xfrm>
            <a:off x="6050349"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4" name="Google Shape;984;p28"/>
          <p:cNvSpPr txBox="1"/>
          <p:nvPr>
            <p:ph idx="8" type="subTitle"/>
          </p:nvPr>
        </p:nvSpPr>
        <p:spPr>
          <a:xfrm>
            <a:off x="6050346"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5" name="Google Shape;985;p28"/>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986" name="Google Shape;986;p28"/>
          <p:cNvGrpSpPr/>
          <p:nvPr/>
        </p:nvGrpSpPr>
        <p:grpSpPr>
          <a:xfrm rot="-10638711">
            <a:off x="-2374723" y="-345865"/>
            <a:ext cx="3485299" cy="1363521"/>
            <a:chOff x="5000328" y="4413931"/>
            <a:chExt cx="3485298" cy="1363521"/>
          </a:xfrm>
        </p:grpSpPr>
        <p:grpSp>
          <p:nvGrpSpPr>
            <p:cNvPr id="987" name="Google Shape;987;p28"/>
            <p:cNvGrpSpPr/>
            <p:nvPr/>
          </p:nvGrpSpPr>
          <p:grpSpPr>
            <a:xfrm>
              <a:off x="5000328" y="4413931"/>
              <a:ext cx="3485298" cy="1363521"/>
              <a:chOff x="4151828" y="2626856"/>
              <a:chExt cx="3485298" cy="1363521"/>
            </a:xfrm>
          </p:grpSpPr>
          <p:sp>
            <p:nvSpPr>
              <p:cNvPr id="988" name="Google Shape;988;p2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2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00" name="Shape 1000"/>
        <p:cNvGrpSpPr/>
        <p:nvPr/>
      </p:nvGrpSpPr>
      <p:grpSpPr>
        <a:xfrm>
          <a:off x="0" y="0"/>
          <a:ext cx="0" cy="0"/>
          <a:chOff x="0" y="0"/>
          <a:chExt cx="0" cy="0"/>
        </a:xfrm>
      </p:grpSpPr>
      <p:sp>
        <p:nvSpPr>
          <p:cNvPr id="1001" name="Google Shape;1001;p29"/>
          <p:cNvSpPr txBox="1"/>
          <p:nvPr>
            <p:ph type="title"/>
          </p:nvPr>
        </p:nvSpPr>
        <p:spPr>
          <a:xfrm>
            <a:off x="2347938" y="7878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02" name="Google Shape;1002;p29"/>
          <p:cNvSpPr txBox="1"/>
          <p:nvPr>
            <p:ph idx="1" type="subTitle"/>
          </p:nvPr>
        </p:nvSpPr>
        <p:spPr>
          <a:xfrm>
            <a:off x="2347900" y="184650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3" name="Google Shape;1003;p29"/>
          <p:cNvSpPr txBox="1"/>
          <p:nvPr/>
        </p:nvSpPr>
        <p:spPr>
          <a:xfrm>
            <a:off x="1691450" y="3611950"/>
            <a:ext cx="57609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b="1" lang="en" sz="12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and includes icons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and infographics &amp; images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grpSp>
        <p:nvGrpSpPr>
          <p:cNvPr id="1004" name="Google Shape;1004;p29"/>
          <p:cNvGrpSpPr/>
          <p:nvPr/>
        </p:nvGrpSpPr>
        <p:grpSpPr>
          <a:xfrm>
            <a:off x="7372789" y="1086026"/>
            <a:ext cx="5036265" cy="4113315"/>
            <a:chOff x="4780389" y="2513201"/>
            <a:chExt cx="5036265" cy="4113315"/>
          </a:xfrm>
        </p:grpSpPr>
        <p:grpSp>
          <p:nvGrpSpPr>
            <p:cNvPr id="1005" name="Google Shape;1005;p29"/>
            <p:cNvGrpSpPr/>
            <p:nvPr/>
          </p:nvGrpSpPr>
          <p:grpSpPr>
            <a:xfrm>
              <a:off x="4780389" y="2513201"/>
              <a:ext cx="5036265" cy="4113315"/>
              <a:chOff x="4673664" y="2214101"/>
              <a:chExt cx="5036265" cy="4113315"/>
            </a:xfrm>
          </p:grpSpPr>
          <p:sp>
            <p:nvSpPr>
              <p:cNvPr id="1006" name="Google Shape;1006;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29"/>
              <p:cNvGrpSpPr/>
              <p:nvPr/>
            </p:nvGrpSpPr>
            <p:grpSpPr>
              <a:xfrm>
                <a:off x="4673664" y="2214101"/>
                <a:ext cx="5036265" cy="4113315"/>
                <a:chOff x="4673664" y="2214101"/>
                <a:chExt cx="5036265" cy="4113315"/>
              </a:xfrm>
            </p:grpSpPr>
            <p:grpSp>
              <p:nvGrpSpPr>
                <p:cNvPr id="1008" name="Google Shape;1008;p29"/>
                <p:cNvGrpSpPr/>
                <p:nvPr/>
              </p:nvGrpSpPr>
              <p:grpSpPr>
                <a:xfrm>
                  <a:off x="4673664" y="2214101"/>
                  <a:ext cx="5036265" cy="4113315"/>
                  <a:chOff x="3825164" y="427026"/>
                  <a:chExt cx="5036265" cy="4113315"/>
                </a:xfrm>
              </p:grpSpPr>
              <p:sp>
                <p:nvSpPr>
                  <p:cNvPr id="1009" name="Google Shape;1009;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5" name="Google Shape;1045;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29"/>
          <p:cNvGrpSpPr/>
          <p:nvPr/>
        </p:nvGrpSpPr>
        <p:grpSpPr>
          <a:xfrm>
            <a:off x="-2544736" y="-950637"/>
            <a:ext cx="5036265" cy="4113315"/>
            <a:chOff x="4780389" y="2513201"/>
            <a:chExt cx="5036265" cy="4113315"/>
          </a:xfrm>
        </p:grpSpPr>
        <p:grpSp>
          <p:nvGrpSpPr>
            <p:cNvPr id="1049" name="Google Shape;1049;p29"/>
            <p:cNvGrpSpPr/>
            <p:nvPr/>
          </p:nvGrpSpPr>
          <p:grpSpPr>
            <a:xfrm>
              <a:off x="4780389" y="2513201"/>
              <a:ext cx="5036265" cy="4113315"/>
              <a:chOff x="4673664" y="2214101"/>
              <a:chExt cx="5036265" cy="4113315"/>
            </a:xfrm>
          </p:grpSpPr>
          <p:sp>
            <p:nvSpPr>
              <p:cNvPr id="1050" name="Google Shape;1050;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 name="Google Shape;1051;p29"/>
              <p:cNvGrpSpPr/>
              <p:nvPr/>
            </p:nvGrpSpPr>
            <p:grpSpPr>
              <a:xfrm>
                <a:off x="4673664" y="2214101"/>
                <a:ext cx="5036265" cy="4113315"/>
                <a:chOff x="4673664" y="2214101"/>
                <a:chExt cx="5036265" cy="4113315"/>
              </a:xfrm>
            </p:grpSpPr>
            <p:grpSp>
              <p:nvGrpSpPr>
                <p:cNvPr id="1052" name="Google Shape;1052;p29"/>
                <p:cNvGrpSpPr/>
                <p:nvPr/>
              </p:nvGrpSpPr>
              <p:grpSpPr>
                <a:xfrm>
                  <a:off x="4673664" y="2214101"/>
                  <a:ext cx="5036265" cy="4113315"/>
                  <a:chOff x="3825164" y="427026"/>
                  <a:chExt cx="5036265" cy="4113315"/>
                </a:xfrm>
              </p:grpSpPr>
              <p:sp>
                <p:nvSpPr>
                  <p:cNvPr id="1053" name="Google Shape;1053;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1" name="Google Shape;1081;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9" name="Google Shape;1089;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92"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grpSp>
        <p:nvGrpSpPr>
          <p:cNvPr id="1094" name="Google Shape;1094;p30"/>
          <p:cNvGrpSpPr/>
          <p:nvPr/>
        </p:nvGrpSpPr>
        <p:grpSpPr>
          <a:xfrm flipH="1">
            <a:off x="-884258" y="-507956"/>
            <a:ext cx="2532725" cy="1881750"/>
            <a:chOff x="7221517" y="-507956"/>
            <a:chExt cx="2532725" cy="1881750"/>
          </a:xfrm>
        </p:grpSpPr>
        <p:sp>
          <p:nvSpPr>
            <p:cNvPr id="1095" name="Google Shape;1095;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30"/>
          <p:cNvGrpSpPr/>
          <p:nvPr/>
        </p:nvGrpSpPr>
        <p:grpSpPr>
          <a:xfrm flipH="1">
            <a:off x="7421542" y="4092619"/>
            <a:ext cx="2532725" cy="1881750"/>
            <a:chOff x="7221517" y="-507956"/>
            <a:chExt cx="2532725" cy="1881750"/>
          </a:xfrm>
        </p:grpSpPr>
        <p:sp>
          <p:nvSpPr>
            <p:cNvPr id="1106" name="Google Shape;1106;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30"/>
          <p:cNvGrpSpPr/>
          <p:nvPr/>
        </p:nvGrpSpPr>
        <p:grpSpPr>
          <a:xfrm>
            <a:off x="1531525" y="4798375"/>
            <a:ext cx="76825" cy="76800"/>
            <a:chOff x="3104875" y="1099400"/>
            <a:chExt cx="76825" cy="76800"/>
          </a:xfrm>
        </p:grpSpPr>
        <p:sp>
          <p:nvSpPr>
            <p:cNvPr id="1117" name="Google Shape;1117;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30"/>
          <p:cNvGrpSpPr/>
          <p:nvPr/>
        </p:nvGrpSpPr>
        <p:grpSpPr>
          <a:xfrm>
            <a:off x="8745875" y="2533350"/>
            <a:ext cx="76825" cy="76800"/>
            <a:chOff x="3104875" y="1099400"/>
            <a:chExt cx="76825" cy="76800"/>
          </a:xfrm>
        </p:grpSpPr>
        <p:sp>
          <p:nvSpPr>
            <p:cNvPr id="1120" name="Google Shape;1120;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30"/>
          <p:cNvGrpSpPr/>
          <p:nvPr/>
        </p:nvGrpSpPr>
        <p:grpSpPr>
          <a:xfrm>
            <a:off x="3576600" y="215950"/>
            <a:ext cx="76825" cy="76800"/>
            <a:chOff x="3104875" y="1099400"/>
            <a:chExt cx="76825" cy="76800"/>
          </a:xfrm>
        </p:grpSpPr>
        <p:sp>
          <p:nvSpPr>
            <p:cNvPr id="1123" name="Google Shape;1123;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5" name="Google Shape;1125;p30"/>
          <p:cNvPicPr preferRelativeResize="0"/>
          <p:nvPr/>
        </p:nvPicPr>
        <p:blipFill rotWithShape="1">
          <a:blip r:embed="rId3">
            <a:alphaModFix/>
          </a:blip>
          <a:srcRect b="0" l="15236" r="10474" t="0"/>
          <a:stretch/>
        </p:blipFill>
        <p:spPr>
          <a:xfrm>
            <a:off x="7421549" y="539509"/>
            <a:ext cx="1552574" cy="13908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 name="Shape 191"/>
        <p:cNvGrpSpPr/>
        <p:nvPr/>
      </p:nvGrpSpPr>
      <p:grpSpPr>
        <a:xfrm>
          <a:off x="0" y="0"/>
          <a:ext cx="0" cy="0"/>
          <a:chOff x="0" y="0"/>
          <a:chExt cx="0" cy="0"/>
        </a:xfrm>
      </p:grpSpPr>
      <p:sp>
        <p:nvSpPr>
          <p:cNvPr id="192" name="Google Shape;192;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3" name="Google Shape;193;p4"/>
          <p:cNvSpPr txBox="1"/>
          <p:nvPr>
            <p:ph idx="1" type="body"/>
          </p:nvPr>
        </p:nvSpPr>
        <p:spPr>
          <a:xfrm>
            <a:off x="720000" y="1215750"/>
            <a:ext cx="3975900" cy="1632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Montserrat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194" name="Google Shape;194;p4"/>
          <p:cNvGrpSpPr/>
          <p:nvPr/>
        </p:nvGrpSpPr>
        <p:grpSpPr>
          <a:xfrm>
            <a:off x="8354016" y="-383869"/>
            <a:ext cx="1346076" cy="1863864"/>
            <a:chOff x="8354016" y="-383869"/>
            <a:chExt cx="1346076" cy="1863864"/>
          </a:xfrm>
        </p:grpSpPr>
        <p:sp>
          <p:nvSpPr>
            <p:cNvPr id="195" name="Google Shape;195;p4"/>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26" name="Shape 1126"/>
        <p:cNvGrpSpPr/>
        <p:nvPr/>
      </p:nvGrpSpPr>
      <p:grpSpPr>
        <a:xfrm>
          <a:off x="0" y="0"/>
          <a:ext cx="0" cy="0"/>
          <a:chOff x="0" y="0"/>
          <a:chExt cx="0" cy="0"/>
        </a:xfrm>
      </p:grpSpPr>
      <p:grpSp>
        <p:nvGrpSpPr>
          <p:cNvPr id="1127" name="Google Shape;1127;p31"/>
          <p:cNvGrpSpPr/>
          <p:nvPr/>
        </p:nvGrpSpPr>
        <p:grpSpPr>
          <a:xfrm>
            <a:off x="4780389"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 name="Google Shape;1160;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8" name="Google Shape;1168;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4" name="Google Shape;1204;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2" name="Google Shape;1212;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31"/>
          <p:cNvGrpSpPr/>
          <p:nvPr/>
        </p:nvGrpSpPr>
        <p:grpSpPr>
          <a:xfrm>
            <a:off x="274225" y="2188525"/>
            <a:ext cx="76825" cy="76800"/>
            <a:chOff x="3104875" y="1099400"/>
            <a:chExt cx="76825" cy="76800"/>
          </a:xfrm>
        </p:grpSpPr>
        <p:sp>
          <p:nvSpPr>
            <p:cNvPr id="1216" name="Google Shape;1216;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31"/>
          <p:cNvGrpSpPr/>
          <p:nvPr/>
        </p:nvGrpSpPr>
        <p:grpSpPr>
          <a:xfrm>
            <a:off x="3783350" y="4781250"/>
            <a:ext cx="76825" cy="76800"/>
            <a:chOff x="3104875" y="1099400"/>
            <a:chExt cx="76825" cy="76800"/>
          </a:xfrm>
        </p:grpSpPr>
        <p:sp>
          <p:nvSpPr>
            <p:cNvPr id="1219" name="Google Shape;1219;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31"/>
          <p:cNvGrpSpPr/>
          <p:nvPr/>
        </p:nvGrpSpPr>
        <p:grpSpPr>
          <a:xfrm>
            <a:off x="7034175" y="263575"/>
            <a:ext cx="76825" cy="76800"/>
            <a:chOff x="3104875" y="1099400"/>
            <a:chExt cx="76825" cy="76800"/>
          </a:xfrm>
        </p:grpSpPr>
        <p:sp>
          <p:nvSpPr>
            <p:cNvPr id="1222" name="Google Shape;1222;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4" name="Google Shape;1224;p31"/>
          <p:cNvPicPr preferRelativeResize="0"/>
          <p:nvPr/>
        </p:nvPicPr>
        <p:blipFill rotWithShape="1">
          <a:blip r:embed="rId2">
            <a:alphaModFix/>
          </a:blip>
          <a:srcRect b="4591" l="24331" r="23342" t="572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b="8336" l="18647" r="8852" t="7960"/>
          <a:stretch/>
        </p:blipFill>
        <p:spPr>
          <a:xfrm rot="-1406513">
            <a:off x="899285" y="427425"/>
            <a:ext cx="1175233" cy="763227"/>
          </a:xfrm>
          <a:prstGeom prst="rect">
            <a:avLst/>
          </a:prstGeom>
          <a:noFill/>
          <a:ln>
            <a:noFill/>
          </a:ln>
        </p:spPr>
      </p:pic>
      <p:pic>
        <p:nvPicPr>
          <p:cNvPr id="1226" name="Google Shape;1226;p31"/>
          <p:cNvPicPr preferRelativeResize="0"/>
          <p:nvPr/>
        </p:nvPicPr>
        <p:blipFill rotWithShape="1">
          <a:blip r:embed="rId4">
            <a:alphaModFix/>
          </a:blip>
          <a:srcRect b="5838" l="25537" r="23467" t="7152"/>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b="0" l="15236" r="10474" t="0"/>
          <a:stretch/>
        </p:blipFill>
        <p:spPr>
          <a:xfrm rot="1220421">
            <a:off x="6684874" y="2035009"/>
            <a:ext cx="1552575" cy="1390851"/>
          </a:xfrm>
          <a:prstGeom prst="rect">
            <a:avLst/>
          </a:prstGeom>
          <a:noFill/>
          <a:ln>
            <a:noFill/>
          </a:ln>
        </p:spPr>
      </p:pic>
      <p:pic>
        <p:nvPicPr>
          <p:cNvPr id="1228" name="Google Shape;1228;p31"/>
          <p:cNvPicPr preferRelativeResize="0"/>
          <p:nvPr/>
        </p:nvPicPr>
        <p:blipFill rotWithShape="1">
          <a:blip r:embed="rId6">
            <a:alphaModFix/>
          </a:blip>
          <a:srcRect b="0" l="22009" r="18455" t="0"/>
          <a:stretch/>
        </p:blipFill>
        <p:spPr>
          <a:xfrm rot="-1592621">
            <a:off x="1473480" y="2658333"/>
            <a:ext cx="903663" cy="85381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3" name="Shape 203"/>
        <p:cNvGrpSpPr/>
        <p:nvPr/>
      </p:nvGrpSpPr>
      <p:grpSpPr>
        <a:xfrm>
          <a:off x="0" y="0"/>
          <a:ext cx="0" cy="0"/>
          <a:chOff x="0" y="0"/>
          <a:chExt cx="0" cy="0"/>
        </a:xfrm>
      </p:grpSpPr>
      <p:sp>
        <p:nvSpPr>
          <p:cNvPr id="204" name="Google Shape;204;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5" name="Google Shape;205;p5"/>
          <p:cNvSpPr txBox="1"/>
          <p:nvPr>
            <p:ph idx="1" type="subTitle"/>
          </p:nvPr>
        </p:nvSpPr>
        <p:spPr>
          <a:xfrm>
            <a:off x="5055188" y="3185018"/>
            <a:ext cx="2505600" cy="111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6" name="Google Shape;206;p5"/>
          <p:cNvSpPr txBox="1"/>
          <p:nvPr>
            <p:ph idx="2" type="subTitle"/>
          </p:nvPr>
        </p:nvSpPr>
        <p:spPr>
          <a:xfrm>
            <a:off x="1583213" y="3184997"/>
            <a:ext cx="2505600" cy="111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7" name="Google Shape;207;p5"/>
          <p:cNvSpPr txBox="1"/>
          <p:nvPr>
            <p:ph idx="3" type="subTitle"/>
          </p:nvPr>
        </p:nvSpPr>
        <p:spPr>
          <a:xfrm>
            <a:off x="5055188"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8" name="Google Shape;208;p5"/>
          <p:cNvSpPr txBox="1"/>
          <p:nvPr>
            <p:ph idx="4" type="subTitle"/>
          </p:nvPr>
        </p:nvSpPr>
        <p:spPr>
          <a:xfrm>
            <a:off x="1583213"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1" name="Shape 231"/>
        <p:cNvGrpSpPr/>
        <p:nvPr/>
      </p:nvGrpSpPr>
      <p:grpSpPr>
        <a:xfrm>
          <a:off x="0" y="0"/>
          <a:ext cx="0" cy="0"/>
          <a:chOff x="0" y="0"/>
          <a:chExt cx="0" cy="0"/>
        </a:xfrm>
      </p:grpSpPr>
      <p:sp>
        <p:nvSpPr>
          <p:cNvPr id="232" name="Google Shape;232;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flipH="1" rot="10515604">
              <a:off x="8395233" y="733291"/>
              <a:ext cx="650155" cy="721075"/>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flipH="1" rot="10515604">
              <a:off x="9021238" y="726016"/>
              <a:ext cx="650180" cy="721100"/>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flipH="1" rot="10515604">
              <a:off x="8701958" y="187502"/>
              <a:ext cx="650180" cy="721075"/>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flipH="1" rot="10515604">
              <a:off x="8382677" y="-351036"/>
              <a:ext cx="650155" cy="721075"/>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flipH="1" rot="10515604">
              <a:off x="9008685" y="-358263"/>
              <a:ext cx="650205" cy="721050"/>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flipH="1" rot="10515604">
              <a:off x="8988035" y="-202012"/>
              <a:ext cx="57071" cy="57046"/>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flipH="1" rot="10515604">
              <a:off x="9613745" y="157612"/>
              <a:ext cx="57046" cy="57071"/>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flipH="1" rot="10515604">
              <a:off x="9310934" y="707795"/>
              <a:ext cx="57021" cy="57071"/>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6"/>
          <p:cNvSpPr/>
          <p:nvPr/>
        </p:nvSpPr>
        <p:spPr>
          <a:xfrm flipH="1" rot="10515604">
            <a:off x="8362734" y="-200629"/>
            <a:ext cx="57046" cy="57046"/>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3" name="Shape 243"/>
        <p:cNvGrpSpPr/>
        <p:nvPr/>
      </p:nvGrpSpPr>
      <p:grpSpPr>
        <a:xfrm>
          <a:off x="0" y="0"/>
          <a:ext cx="0" cy="0"/>
          <a:chOff x="0" y="0"/>
          <a:chExt cx="0" cy="0"/>
        </a:xfrm>
      </p:grpSpPr>
      <p:sp>
        <p:nvSpPr>
          <p:cNvPr id="244" name="Google Shape;244;p7"/>
          <p:cNvSpPr txBox="1"/>
          <p:nvPr>
            <p:ph type="title"/>
          </p:nvPr>
        </p:nvSpPr>
        <p:spPr>
          <a:xfrm>
            <a:off x="4135975" y="1757900"/>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5" name="Google Shape;245;p7"/>
          <p:cNvSpPr txBox="1"/>
          <p:nvPr>
            <p:ph idx="1" type="subTitle"/>
          </p:nvPr>
        </p:nvSpPr>
        <p:spPr>
          <a:xfrm>
            <a:off x="4135975" y="2330600"/>
            <a:ext cx="4294800" cy="12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7" name="Google Shape;287;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1" name="Google Shape;331;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4" name="Shape 334"/>
        <p:cNvGrpSpPr/>
        <p:nvPr/>
      </p:nvGrpSpPr>
      <p:grpSpPr>
        <a:xfrm>
          <a:off x="0" y="0"/>
          <a:ext cx="0" cy="0"/>
          <a:chOff x="0" y="0"/>
          <a:chExt cx="0" cy="0"/>
        </a:xfrm>
      </p:grpSpPr>
      <p:sp>
        <p:nvSpPr>
          <p:cNvPr id="335" name="Google Shape;335;p8"/>
          <p:cNvSpPr txBox="1"/>
          <p:nvPr>
            <p:ph type="title"/>
          </p:nvPr>
        </p:nvSpPr>
        <p:spPr>
          <a:xfrm>
            <a:off x="943050" y="1307100"/>
            <a:ext cx="7257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7" name="Google Shape;377;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1" name="Google Shape;421;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4" name="Shape 424"/>
        <p:cNvGrpSpPr/>
        <p:nvPr/>
      </p:nvGrpSpPr>
      <p:grpSpPr>
        <a:xfrm>
          <a:off x="0" y="0"/>
          <a:ext cx="0" cy="0"/>
          <a:chOff x="0" y="0"/>
          <a:chExt cx="0" cy="0"/>
        </a:xfrm>
      </p:grpSpPr>
      <p:sp>
        <p:nvSpPr>
          <p:cNvPr id="425" name="Google Shape;425;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150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426" name="Google Shape;42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7" name="Shape 427"/>
        <p:cNvGrpSpPr/>
        <p:nvPr/>
      </p:nvGrpSpPr>
      <p:grpSpPr>
        <a:xfrm>
          <a:off x="0" y="0"/>
          <a:ext cx="0" cy="0"/>
          <a:chOff x="0" y="0"/>
          <a:chExt cx="0" cy="0"/>
        </a:xfrm>
      </p:grpSpPr>
      <p:sp>
        <p:nvSpPr>
          <p:cNvPr id="428" name="Google Shape;428;p10"/>
          <p:cNvSpPr/>
          <p:nvPr>
            <p:ph idx="2" type="pic"/>
          </p:nvPr>
        </p:nvSpPr>
        <p:spPr>
          <a:xfrm>
            <a:off x="0" y="0"/>
            <a:ext cx="9144000" cy="5143500"/>
          </a:xfrm>
          <a:prstGeom prst="rect">
            <a:avLst/>
          </a:prstGeom>
          <a:noFill/>
          <a:ln>
            <a:noFill/>
          </a:ln>
        </p:spPr>
      </p:sp>
      <p:sp>
        <p:nvSpPr>
          <p:cNvPr id="429" name="Google Shape;429;p10"/>
          <p:cNvSpPr txBox="1"/>
          <p:nvPr>
            <p:ph type="title"/>
          </p:nvPr>
        </p:nvSpPr>
        <p:spPr>
          <a:xfrm>
            <a:off x="713225" y="3502900"/>
            <a:ext cx="5202300" cy="1045200"/>
          </a:xfrm>
          <a:prstGeom prst="rect">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430" name="Google Shape;430;p10"/>
          <p:cNvGrpSpPr/>
          <p:nvPr/>
        </p:nvGrpSpPr>
        <p:grpSpPr>
          <a:xfrm rot="10800000">
            <a:off x="6825617" y="-226461"/>
            <a:ext cx="3485298" cy="1363521"/>
            <a:chOff x="5000328" y="4413931"/>
            <a:chExt cx="3485298" cy="1363521"/>
          </a:xfrm>
        </p:grpSpPr>
        <p:grpSp>
          <p:nvGrpSpPr>
            <p:cNvPr id="431" name="Google Shape;431;p10"/>
            <p:cNvGrpSpPr/>
            <p:nvPr/>
          </p:nvGrpSpPr>
          <p:grpSpPr>
            <a:xfrm>
              <a:off x="5000328" y="4413931"/>
              <a:ext cx="3485298" cy="1363521"/>
              <a:chOff x="4151828" y="2626856"/>
              <a:chExt cx="3485298" cy="1363521"/>
            </a:xfrm>
          </p:grpSpPr>
          <p:sp>
            <p:nvSpPr>
              <p:cNvPr id="432" name="Google Shape;432;p1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1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hyperlink" Target="https://docs.google.com/spreadsheets/d/17-JDgSJSxjbH-zk6wxtRN3Y2OmibVuHddKCz7MqQaMQ/edit#gid=700621598"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30.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7.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pic>
        <p:nvPicPr>
          <p:cNvPr id="1233" name="Google Shape;1233;p32"/>
          <p:cNvPicPr preferRelativeResize="0"/>
          <p:nvPr/>
        </p:nvPicPr>
        <p:blipFill rotWithShape="1">
          <a:blip r:embed="rId3">
            <a:alphaModFix/>
          </a:blip>
          <a:srcRect b="5838" l="25537" r="23467" t="7152"/>
          <a:stretch/>
        </p:blipFill>
        <p:spPr>
          <a:xfrm>
            <a:off x="5198299" y="70850"/>
            <a:ext cx="1920000" cy="1842726"/>
          </a:xfrm>
          <a:prstGeom prst="rect">
            <a:avLst/>
          </a:prstGeom>
          <a:noFill/>
          <a:ln>
            <a:noFill/>
          </a:ln>
        </p:spPr>
      </p:pic>
      <p:pic>
        <p:nvPicPr>
          <p:cNvPr id="1234" name="Google Shape;1234;p32"/>
          <p:cNvPicPr preferRelativeResize="0"/>
          <p:nvPr/>
        </p:nvPicPr>
        <p:blipFill rotWithShape="1">
          <a:blip r:embed="rId4">
            <a:alphaModFix/>
          </a:blip>
          <a:srcRect b="0" l="22009" r="18455" t="0"/>
          <a:stretch/>
        </p:blipFill>
        <p:spPr>
          <a:xfrm rot="-1020085">
            <a:off x="7029503" y="3396240"/>
            <a:ext cx="1187445" cy="1121928"/>
          </a:xfrm>
          <a:prstGeom prst="rect">
            <a:avLst/>
          </a:prstGeom>
          <a:noFill/>
          <a:ln>
            <a:noFill/>
          </a:ln>
        </p:spPr>
      </p:pic>
      <p:grpSp>
        <p:nvGrpSpPr>
          <p:cNvPr id="1235" name="Google Shape;1235;p32"/>
          <p:cNvGrpSpPr/>
          <p:nvPr/>
        </p:nvGrpSpPr>
        <p:grpSpPr>
          <a:xfrm>
            <a:off x="7905475" y="1913575"/>
            <a:ext cx="76825" cy="76800"/>
            <a:chOff x="3104875" y="1099400"/>
            <a:chExt cx="76825" cy="76800"/>
          </a:xfrm>
        </p:grpSpPr>
        <p:sp>
          <p:nvSpPr>
            <p:cNvPr id="1236" name="Google Shape;1236;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32"/>
          <p:cNvGrpSpPr/>
          <p:nvPr/>
        </p:nvGrpSpPr>
        <p:grpSpPr>
          <a:xfrm>
            <a:off x="5419450" y="3918800"/>
            <a:ext cx="76825" cy="76800"/>
            <a:chOff x="3104875" y="1099400"/>
            <a:chExt cx="76825" cy="76800"/>
          </a:xfrm>
        </p:grpSpPr>
        <p:sp>
          <p:nvSpPr>
            <p:cNvPr id="1239" name="Google Shape;1239;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32"/>
          <p:cNvGrpSpPr/>
          <p:nvPr/>
        </p:nvGrpSpPr>
        <p:grpSpPr>
          <a:xfrm>
            <a:off x="4400275" y="699350"/>
            <a:ext cx="76825" cy="76800"/>
            <a:chOff x="3104875" y="1099400"/>
            <a:chExt cx="76825" cy="76800"/>
          </a:xfrm>
        </p:grpSpPr>
        <p:sp>
          <p:nvSpPr>
            <p:cNvPr id="1242" name="Google Shape;1242;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4" name="Google Shape;1244;p32"/>
          <p:cNvPicPr preferRelativeResize="0"/>
          <p:nvPr/>
        </p:nvPicPr>
        <p:blipFill rotWithShape="1">
          <a:blip r:embed="rId5">
            <a:alphaModFix/>
          </a:blip>
          <a:srcRect b="8336" l="18647" r="8852" t="7960"/>
          <a:stretch/>
        </p:blipFill>
        <p:spPr>
          <a:xfrm rot="-1152297">
            <a:off x="6577050" y="457137"/>
            <a:ext cx="1647827" cy="1070150"/>
          </a:xfrm>
          <a:prstGeom prst="rect">
            <a:avLst/>
          </a:prstGeom>
          <a:noFill/>
          <a:ln>
            <a:noFill/>
          </a:ln>
        </p:spPr>
      </p:pic>
      <p:sp>
        <p:nvSpPr>
          <p:cNvPr id="1245" name="Google Shape;1245;p32"/>
          <p:cNvSpPr txBox="1"/>
          <p:nvPr>
            <p:ph type="ctrTitle"/>
          </p:nvPr>
        </p:nvSpPr>
        <p:spPr>
          <a:xfrm>
            <a:off x="713225" y="1256688"/>
            <a:ext cx="7033800" cy="21930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5200"/>
              <a:t>AI PolicyChat</a:t>
            </a:r>
            <a:endParaRPr sz="5200">
              <a:solidFill>
                <a:schemeClr val="dk2"/>
              </a:solidFill>
              <a:latin typeface="Montserrat Black"/>
              <a:ea typeface="Montserrat Black"/>
              <a:cs typeface="Montserrat Black"/>
              <a:sym typeface="Montserrat Black"/>
            </a:endParaRPr>
          </a:p>
          <a:p>
            <a:pPr indent="0" lvl="0" marL="0" rtl="0" algn="l">
              <a:spcBef>
                <a:spcPts val="0"/>
              </a:spcBef>
              <a:spcAft>
                <a:spcPts val="0"/>
              </a:spcAft>
              <a:buNone/>
            </a:pPr>
            <a:r>
              <a:rPr lang="en" sz="2800">
                <a:latin typeface="Montserrat"/>
                <a:ea typeface="Montserrat"/>
                <a:cs typeface="Montserrat"/>
                <a:sym typeface="Montserrat"/>
              </a:rPr>
              <a:t>94812 - Team#5 Report</a:t>
            </a:r>
            <a:endParaRPr sz="2800">
              <a:latin typeface="Montserrat"/>
              <a:ea typeface="Montserrat"/>
              <a:cs typeface="Montserrat"/>
              <a:sym typeface="Montserrat"/>
            </a:endParaRPr>
          </a:p>
          <a:p>
            <a:pPr indent="0" lvl="0" marL="0" rtl="0" algn="l">
              <a:spcBef>
                <a:spcPts val="0"/>
              </a:spcBef>
              <a:spcAft>
                <a:spcPts val="0"/>
              </a:spcAft>
              <a:buNone/>
            </a:pPr>
            <a:r>
              <a:t/>
            </a:r>
            <a:endParaRPr sz="2800">
              <a:latin typeface="Montserrat"/>
              <a:ea typeface="Montserrat"/>
              <a:cs typeface="Montserrat"/>
              <a:sym typeface="Montserrat"/>
            </a:endParaRPr>
          </a:p>
        </p:txBody>
      </p:sp>
      <p:sp>
        <p:nvSpPr>
          <p:cNvPr id="1246" name="Google Shape;1246;p32"/>
          <p:cNvSpPr txBox="1"/>
          <p:nvPr>
            <p:ph idx="1" type="subTitle"/>
          </p:nvPr>
        </p:nvSpPr>
        <p:spPr>
          <a:xfrm>
            <a:off x="713225" y="3521113"/>
            <a:ext cx="4528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Joey Xie</a:t>
            </a:r>
            <a:endParaRPr/>
          </a:p>
          <a:p>
            <a:pPr indent="0" lvl="0" marL="0" rtl="0" algn="l">
              <a:spcBef>
                <a:spcPts val="0"/>
              </a:spcBef>
              <a:spcAft>
                <a:spcPts val="0"/>
              </a:spcAft>
              <a:buNone/>
            </a:pPr>
            <a:r>
              <a:rPr lang="en"/>
              <a:t>Valerie Yuan</a:t>
            </a:r>
            <a:endParaRPr/>
          </a:p>
          <a:p>
            <a:pPr indent="0" lvl="0" marL="0" rtl="0" algn="l">
              <a:spcBef>
                <a:spcPts val="0"/>
              </a:spcBef>
              <a:spcAft>
                <a:spcPts val="0"/>
              </a:spcAft>
              <a:buNone/>
            </a:pPr>
            <a:r>
              <a:rPr lang="en"/>
              <a:t>Jiaying Qian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47" name="Google Shape;1247;p32"/>
          <p:cNvSpPr txBox="1"/>
          <p:nvPr/>
        </p:nvSpPr>
        <p:spPr>
          <a:xfrm>
            <a:off x="2046525" y="3518600"/>
            <a:ext cx="3000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Montserrat"/>
                <a:ea typeface="Montserrat"/>
                <a:cs typeface="Montserrat"/>
                <a:sym typeface="Montserrat"/>
              </a:rPr>
              <a:t>Cleon Sun</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1"/>
                </a:solidFill>
                <a:latin typeface="Montserrat"/>
                <a:ea typeface="Montserrat"/>
                <a:cs typeface="Montserrat"/>
                <a:sym typeface="Montserrat"/>
              </a:rPr>
              <a:t>Abhijit Verma</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1"/>
                </a:solidFill>
                <a:latin typeface="Montserrat"/>
                <a:ea typeface="Montserrat"/>
                <a:cs typeface="Montserrat"/>
                <a:sym typeface="Montserrat"/>
              </a:rPr>
              <a:t>Yan Luo</a:t>
            </a:r>
            <a:endParaRPr sz="1500">
              <a:solidFill>
                <a:schemeClr val="dk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41"/>
          <p:cNvSpPr txBox="1"/>
          <p:nvPr/>
        </p:nvSpPr>
        <p:spPr>
          <a:xfrm>
            <a:off x="771523" y="1105450"/>
            <a:ext cx="6577800" cy="747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550">
                <a:solidFill>
                  <a:schemeClr val="dk1"/>
                </a:solidFill>
                <a:latin typeface="Open Sans"/>
                <a:ea typeface="Open Sans"/>
                <a:cs typeface="Open Sans"/>
                <a:sym typeface="Open Sans"/>
              </a:rPr>
              <a:t>How does weight decay affect the model? L2 Regularization.</a:t>
            </a:r>
            <a:endParaRPr b="1" sz="1550">
              <a:solidFill>
                <a:schemeClr val="dk1"/>
              </a:solidFill>
              <a:latin typeface="Open Sans"/>
              <a:ea typeface="Open Sans"/>
              <a:cs typeface="Open Sans"/>
              <a:sym typeface="Open Sans"/>
            </a:endParaRPr>
          </a:p>
          <a:p>
            <a:pPr indent="0" lvl="0" marL="0" rtl="0" algn="l">
              <a:lnSpc>
                <a:spcPct val="135714"/>
              </a:lnSpc>
              <a:spcBef>
                <a:spcPts val="0"/>
              </a:spcBef>
              <a:spcAft>
                <a:spcPts val="0"/>
              </a:spcAft>
              <a:buNone/>
            </a:pPr>
            <a:r>
              <a:t/>
            </a:r>
            <a:endParaRPr b="1" sz="1550">
              <a:solidFill>
                <a:schemeClr val="dk1"/>
              </a:solidFill>
              <a:latin typeface="Open Sans"/>
              <a:ea typeface="Open Sans"/>
              <a:cs typeface="Open Sans"/>
              <a:sym typeface="Open Sans"/>
            </a:endParaRPr>
          </a:p>
        </p:txBody>
      </p:sp>
      <p:sp>
        <p:nvSpPr>
          <p:cNvPr id="1320" name="Google Shape;1320;p41"/>
          <p:cNvSpPr txBox="1"/>
          <p:nvPr>
            <p:ph type="title"/>
          </p:nvPr>
        </p:nvSpPr>
        <p:spPr>
          <a:xfrm>
            <a:off x="551950" y="366875"/>
            <a:ext cx="4294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Weight Decay</a:t>
            </a:r>
            <a:endParaRPr/>
          </a:p>
        </p:txBody>
      </p:sp>
      <p:sp>
        <p:nvSpPr>
          <p:cNvPr id="1321" name="Google Shape;1321;p41"/>
          <p:cNvSpPr txBox="1"/>
          <p:nvPr/>
        </p:nvSpPr>
        <p:spPr>
          <a:xfrm>
            <a:off x="623025" y="1648850"/>
            <a:ext cx="5184900" cy="29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The weight decay parameter is a regularization technique used during the training of neural networks, and it serves multiple purposes: </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Preventing Overfitting</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Improving Generalization</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Stabilizing Training</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chemeClr val="dk1"/>
                </a:solidFill>
                <a:latin typeface="Roboto"/>
                <a:ea typeface="Roboto"/>
                <a:cs typeface="Roboto"/>
                <a:sym typeface="Roboto"/>
              </a:rPr>
              <a:t>Our experiments with varying weight decay values from 0.0001 to 0.1 during the training of the LLaMA model demonstrated that this parameter had little effect on the training loss, indicating a low influence on the model's learning across the dataset used.</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p:txBody>
      </p:sp>
      <p:pic>
        <p:nvPicPr>
          <p:cNvPr id="1322" name="Google Shape;1322;p41"/>
          <p:cNvPicPr preferRelativeResize="0"/>
          <p:nvPr/>
        </p:nvPicPr>
        <p:blipFill>
          <a:blip r:embed="rId3">
            <a:alphaModFix/>
          </a:blip>
          <a:stretch>
            <a:fillRect/>
          </a:stretch>
        </p:blipFill>
        <p:spPr>
          <a:xfrm>
            <a:off x="3820400" y="2503175"/>
            <a:ext cx="5264674" cy="869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42"/>
          <p:cNvSpPr txBox="1"/>
          <p:nvPr>
            <p:ph type="title"/>
          </p:nvPr>
        </p:nvSpPr>
        <p:spPr>
          <a:xfrm>
            <a:off x="551950" y="366875"/>
            <a:ext cx="8476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Combine hyperparams tuning</a:t>
            </a:r>
            <a:endParaRPr/>
          </a:p>
        </p:txBody>
      </p:sp>
      <p:sp>
        <p:nvSpPr>
          <p:cNvPr id="1328" name="Google Shape;1328;p42"/>
          <p:cNvSpPr txBox="1"/>
          <p:nvPr/>
        </p:nvSpPr>
        <p:spPr>
          <a:xfrm>
            <a:off x="603400" y="1020400"/>
            <a:ext cx="5184900" cy="29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highlight>
                  <a:srgbClr val="FFFE28"/>
                </a:highlight>
              </a:rPr>
              <a:t>Lora_rank=16, </a:t>
            </a:r>
            <a:endParaRPr b="1" sz="2500">
              <a:highlight>
                <a:srgbClr val="FFFE28"/>
              </a:highlight>
            </a:endParaRPr>
          </a:p>
          <a:p>
            <a:pPr indent="0" lvl="0" marL="0" rtl="0" algn="l">
              <a:spcBef>
                <a:spcPts val="0"/>
              </a:spcBef>
              <a:spcAft>
                <a:spcPts val="0"/>
              </a:spcAft>
              <a:buNone/>
            </a:pPr>
            <a:r>
              <a:rPr b="1" lang="en" sz="2500">
                <a:highlight>
                  <a:srgbClr val="FFFE28"/>
                </a:highlight>
              </a:rPr>
              <a:t>Gradient Accumulation=2, </a:t>
            </a:r>
            <a:endParaRPr b="1" sz="2500">
              <a:highlight>
                <a:srgbClr val="FFFE28"/>
              </a:highlight>
            </a:endParaRPr>
          </a:p>
          <a:p>
            <a:pPr indent="0" lvl="0" marL="0" rtl="0" algn="l">
              <a:spcBef>
                <a:spcPts val="0"/>
              </a:spcBef>
              <a:spcAft>
                <a:spcPts val="0"/>
              </a:spcAft>
              <a:buNone/>
            </a:pPr>
            <a:r>
              <a:rPr b="1" lang="en" sz="2500">
                <a:highlight>
                  <a:srgbClr val="FFFE28"/>
                </a:highlight>
              </a:rPr>
              <a:t>Learning_rate=1e-5, </a:t>
            </a:r>
            <a:endParaRPr b="1" sz="2500">
              <a:highlight>
                <a:srgbClr val="FFFE28"/>
              </a:highlight>
            </a:endParaRPr>
          </a:p>
          <a:p>
            <a:pPr indent="0" lvl="0" marL="0" rtl="0" algn="l">
              <a:spcBef>
                <a:spcPts val="0"/>
              </a:spcBef>
              <a:spcAft>
                <a:spcPts val="0"/>
              </a:spcAft>
              <a:buNone/>
            </a:pPr>
            <a:r>
              <a:rPr b="1" lang="en" sz="2500">
                <a:highlight>
                  <a:srgbClr val="FFFE28"/>
                </a:highlight>
              </a:rPr>
              <a:t>Weight_decay=2e-3, </a:t>
            </a:r>
            <a:endParaRPr b="1" sz="2500">
              <a:highlight>
                <a:srgbClr val="FFFE28"/>
              </a:highlight>
            </a:endParaRPr>
          </a:p>
          <a:p>
            <a:pPr indent="0" lvl="0" marL="0" rtl="0" algn="l">
              <a:spcBef>
                <a:spcPts val="0"/>
              </a:spcBef>
              <a:spcAft>
                <a:spcPts val="0"/>
              </a:spcAft>
              <a:buNone/>
            </a:pPr>
            <a:r>
              <a:rPr b="1" lang="en" sz="2500">
                <a:highlight>
                  <a:srgbClr val="FFFE28"/>
                </a:highlight>
              </a:rPr>
              <a:t>Max_grad_norm=0.1, </a:t>
            </a:r>
            <a:endParaRPr b="1" sz="2500">
              <a:highlight>
                <a:srgbClr val="FFFE28"/>
              </a:highlight>
            </a:endParaRPr>
          </a:p>
          <a:p>
            <a:pPr indent="0" lvl="0" marL="0" rtl="0" algn="l">
              <a:spcBef>
                <a:spcPts val="0"/>
              </a:spcBef>
              <a:spcAft>
                <a:spcPts val="0"/>
              </a:spcAft>
              <a:buNone/>
            </a:pPr>
            <a:r>
              <a:rPr b="1" lang="en" sz="2500">
                <a:highlight>
                  <a:srgbClr val="FFFE28"/>
                </a:highlight>
              </a:rPr>
              <a:t>Epoch=10</a:t>
            </a:r>
            <a:endParaRPr sz="3500">
              <a:solidFill>
                <a:srgbClr val="5D5D5D"/>
              </a:solidFill>
              <a:highlight>
                <a:srgbClr val="FFFE28"/>
              </a:highlight>
              <a:latin typeface="Open Sans Light"/>
              <a:ea typeface="Open Sans Light"/>
              <a:cs typeface="Open Sans Light"/>
              <a:sym typeface="Open Sans Light"/>
            </a:endParaRPr>
          </a:p>
          <a:p>
            <a:pPr indent="0" lvl="0" marL="0" rtl="0" algn="l">
              <a:spcBef>
                <a:spcPts val="0"/>
              </a:spcBef>
              <a:spcAft>
                <a:spcPts val="0"/>
              </a:spcAft>
              <a:buNone/>
            </a:pPr>
            <a:r>
              <a:t/>
            </a:r>
            <a:endParaRPr sz="1600">
              <a:solidFill>
                <a:schemeClr val="dk1"/>
              </a:solidFill>
              <a:highlight>
                <a:srgbClr val="FFFE28"/>
              </a:highlight>
              <a:latin typeface="Roboto"/>
              <a:ea typeface="Roboto"/>
              <a:cs typeface="Roboto"/>
              <a:sym typeface="Roboto"/>
            </a:endParaRPr>
          </a:p>
        </p:txBody>
      </p:sp>
      <p:pic>
        <p:nvPicPr>
          <p:cNvPr id="1329" name="Google Shape;1329;p42"/>
          <p:cNvPicPr preferRelativeResize="0"/>
          <p:nvPr/>
        </p:nvPicPr>
        <p:blipFill>
          <a:blip r:embed="rId3">
            <a:alphaModFix/>
          </a:blip>
          <a:stretch>
            <a:fillRect/>
          </a:stretch>
        </p:blipFill>
        <p:spPr>
          <a:xfrm>
            <a:off x="3469425" y="3278900"/>
            <a:ext cx="5559324" cy="9728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pic>
        <p:nvPicPr>
          <p:cNvPr id="1334" name="Google Shape;1334;p43"/>
          <p:cNvPicPr preferRelativeResize="0"/>
          <p:nvPr/>
        </p:nvPicPr>
        <p:blipFill>
          <a:blip r:embed="rId3">
            <a:alphaModFix/>
          </a:blip>
          <a:stretch>
            <a:fillRect/>
          </a:stretch>
        </p:blipFill>
        <p:spPr>
          <a:xfrm>
            <a:off x="989313" y="671075"/>
            <a:ext cx="7165375" cy="4403149"/>
          </a:xfrm>
          <a:prstGeom prst="rect">
            <a:avLst/>
          </a:prstGeom>
          <a:noFill/>
          <a:ln>
            <a:noFill/>
          </a:ln>
        </p:spPr>
      </p:pic>
      <p:sp>
        <p:nvSpPr>
          <p:cNvPr id="1335" name="Google Shape;1335;p43"/>
          <p:cNvSpPr txBox="1"/>
          <p:nvPr>
            <p:ph type="title"/>
          </p:nvPr>
        </p:nvSpPr>
        <p:spPr>
          <a:xfrm>
            <a:off x="2492575" y="0"/>
            <a:ext cx="5607600" cy="67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Prompt Engineering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44"/>
          <p:cNvSpPr txBox="1"/>
          <p:nvPr>
            <p:ph type="title"/>
          </p:nvPr>
        </p:nvSpPr>
        <p:spPr>
          <a:xfrm>
            <a:off x="855050" y="461850"/>
            <a:ext cx="4294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Examples </a:t>
            </a:r>
            <a:endParaRPr/>
          </a:p>
        </p:txBody>
      </p:sp>
      <p:sp>
        <p:nvSpPr>
          <p:cNvPr id="1341" name="Google Shape;1341;p44"/>
          <p:cNvSpPr txBox="1"/>
          <p:nvPr/>
        </p:nvSpPr>
        <p:spPr>
          <a:xfrm>
            <a:off x="816950" y="1769125"/>
            <a:ext cx="7680000" cy="1632000"/>
          </a:xfrm>
          <a:prstGeom prst="rect">
            <a:avLst/>
          </a:prstGeom>
          <a:noFill/>
          <a:ln>
            <a:noFill/>
          </a:ln>
        </p:spPr>
        <p:txBody>
          <a:bodyPr anchorCtr="0" anchor="t" bIns="45700" lIns="45700" spcFirstLastPara="1" rIns="45700" wrap="square" tIns="45700">
            <a:noAutofit/>
          </a:bodyPr>
          <a:lstStyle/>
          <a:p>
            <a:pPr indent="-311150" lvl="0" marL="457200" rtl="0" algn="l">
              <a:lnSpc>
                <a:spcPct val="115000"/>
              </a:lnSpc>
              <a:spcBef>
                <a:spcPts val="0"/>
              </a:spcBef>
              <a:spcAft>
                <a:spcPts val="0"/>
              </a:spcAft>
              <a:buClr>
                <a:schemeClr val="dk1"/>
              </a:buClr>
              <a:buSzPts val="1300"/>
              <a:buChar char="●"/>
            </a:pPr>
            <a:r>
              <a:rPr lang="en" sz="1300">
                <a:solidFill>
                  <a:schemeClr val="dk1"/>
                </a:solidFill>
              </a:rPr>
              <a:t>Mitigates risks of biased guidance in model responses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Provides a consistent template for quality and format</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Ensures stylistic uniformity without content influence</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p:txBody>
      </p:sp>
      <p:sp>
        <p:nvSpPr>
          <p:cNvPr id="1342" name="Google Shape;1342;p44"/>
          <p:cNvSpPr txBox="1"/>
          <p:nvPr/>
        </p:nvSpPr>
        <p:spPr>
          <a:xfrm>
            <a:off x="816950" y="1368925"/>
            <a:ext cx="7680000" cy="400200"/>
          </a:xfrm>
          <a:prstGeom prst="rect">
            <a:avLst/>
          </a:prstGeom>
          <a:noFill/>
          <a:ln>
            <a:noFill/>
          </a:ln>
        </p:spPr>
        <p:txBody>
          <a:bodyPr anchorCtr="0" anchor="ctr" bIns="45700" lIns="45700" spcFirstLastPara="1" rIns="45700" wrap="square" tIns="45700">
            <a:normAutofit fontScale="77500"/>
          </a:bodyPr>
          <a:lstStyle/>
          <a:p>
            <a:pPr indent="0" lvl="0" marL="0" rtl="0" algn="l">
              <a:spcBef>
                <a:spcPts val="0"/>
              </a:spcBef>
              <a:spcAft>
                <a:spcPts val="2000"/>
              </a:spcAft>
              <a:buNone/>
            </a:pPr>
            <a:r>
              <a:rPr b="1" lang="en" sz="2000">
                <a:solidFill>
                  <a:schemeClr val="dk1"/>
                </a:solidFill>
                <a:latin typeface="Open Sans"/>
                <a:ea typeface="Open Sans"/>
                <a:cs typeface="Open Sans"/>
                <a:sym typeface="Open Sans"/>
              </a:rPr>
              <a:t>Adopting fixed example method for Examples prompting technique</a:t>
            </a:r>
            <a:endParaRPr b="1" sz="2000">
              <a:solidFill>
                <a:schemeClr val="dk1"/>
              </a:solidFill>
              <a:latin typeface="Open Sans"/>
              <a:ea typeface="Open Sans"/>
              <a:cs typeface="Open Sans"/>
              <a:sym typeface="Open Sans"/>
            </a:endParaRPr>
          </a:p>
        </p:txBody>
      </p:sp>
      <p:sp>
        <p:nvSpPr>
          <p:cNvPr id="1343" name="Google Shape;1343;p44"/>
          <p:cNvSpPr txBox="1"/>
          <p:nvPr/>
        </p:nvSpPr>
        <p:spPr>
          <a:xfrm>
            <a:off x="855050" y="2821388"/>
            <a:ext cx="6639000" cy="400200"/>
          </a:xfrm>
          <a:prstGeom prst="rect">
            <a:avLst/>
          </a:prstGeom>
          <a:noFill/>
          <a:ln>
            <a:noFill/>
          </a:ln>
        </p:spPr>
        <p:txBody>
          <a:bodyPr anchorCtr="0" anchor="ctr" bIns="45700" lIns="45700" spcFirstLastPara="1" rIns="45700" wrap="square" tIns="45700">
            <a:normAutofit/>
          </a:bodyPr>
          <a:lstStyle/>
          <a:p>
            <a:pPr indent="0" lvl="0" marL="0" rtl="0" algn="l">
              <a:spcBef>
                <a:spcPts val="0"/>
              </a:spcBef>
              <a:spcAft>
                <a:spcPts val="2000"/>
              </a:spcAft>
              <a:buNone/>
            </a:pPr>
            <a:r>
              <a:rPr b="1" lang="en" sz="2000">
                <a:solidFill>
                  <a:schemeClr val="dk1"/>
                </a:solidFill>
                <a:latin typeface="Open Sans"/>
                <a:ea typeface="Open Sans"/>
                <a:cs typeface="Open Sans"/>
                <a:sym typeface="Open Sans"/>
              </a:rPr>
              <a:t>How it performs:</a:t>
            </a:r>
            <a:endParaRPr b="1" sz="2000">
              <a:solidFill>
                <a:schemeClr val="dk1"/>
              </a:solidFill>
              <a:latin typeface="Open Sans"/>
              <a:ea typeface="Open Sans"/>
              <a:cs typeface="Open Sans"/>
              <a:sym typeface="Open Sans"/>
            </a:endParaRPr>
          </a:p>
        </p:txBody>
      </p:sp>
      <p:pic>
        <p:nvPicPr>
          <p:cNvPr id="1344" name="Google Shape;1344;p44"/>
          <p:cNvPicPr preferRelativeResize="0"/>
          <p:nvPr/>
        </p:nvPicPr>
        <p:blipFill>
          <a:blip r:embed="rId3">
            <a:alphaModFix/>
          </a:blip>
          <a:stretch>
            <a:fillRect/>
          </a:stretch>
        </p:blipFill>
        <p:spPr>
          <a:xfrm>
            <a:off x="855050" y="3401124"/>
            <a:ext cx="6126626" cy="1090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pic>
        <p:nvPicPr>
          <p:cNvPr id="1349" name="Google Shape;1349;p45"/>
          <p:cNvPicPr preferRelativeResize="0"/>
          <p:nvPr/>
        </p:nvPicPr>
        <p:blipFill>
          <a:blip r:embed="rId3">
            <a:alphaModFix/>
          </a:blip>
          <a:stretch>
            <a:fillRect/>
          </a:stretch>
        </p:blipFill>
        <p:spPr>
          <a:xfrm>
            <a:off x="974736" y="1835349"/>
            <a:ext cx="7194525" cy="2689200"/>
          </a:xfrm>
          <a:prstGeom prst="rect">
            <a:avLst/>
          </a:prstGeom>
          <a:noFill/>
          <a:ln>
            <a:noFill/>
          </a:ln>
        </p:spPr>
      </p:pic>
      <p:pic>
        <p:nvPicPr>
          <p:cNvPr id="1350" name="Google Shape;1350;p45"/>
          <p:cNvPicPr preferRelativeResize="0"/>
          <p:nvPr/>
        </p:nvPicPr>
        <p:blipFill>
          <a:blip r:embed="rId4">
            <a:alphaModFix/>
          </a:blip>
          <a:stretch>
            <a:fillRect/>
          </a:stretch>
        </p:blipFill>
        <p:spPr>
          <a:xfrm>
            <a:off x="3778319" y="652025"/>
            <a:ext cx="4390943" cy="716672"/>
          </a:xfrm>
          <a:prstGeom prst="rect">
            <a:avLst/>
          </a:prstGeom>
          <a:noFill/>
          <a:ln>
            <a:noFill/>
          </a:ln>
        </p:spPr>
      </p:pic>
      <p:sp>
        <p:nvSpPr>
          <p:cNvPr id="1351" name="Google Shape;1351;p45"/>
          <p:cNvSpPr txBox="1"/>
          <p:nvPr>
            <p:ph type="title"/>
          </p:nvPr>
        </p:nvSpPr>
        <p:spPr>
          <a:xfrm>
            <a:off x="846000" y="724013"/>
            <a:ext cx="4294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Priming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46"/>
          <p:cNvSpPr txBox="1"/>
          <p:nvPr>
            <p:ph type="title"/>
          </p:nvPr>
        </p:nvSpPr>
        <p:spPr>
          <a:xfrm>
            <a:off x="855050" y="461850"/>
            <a:ext cx="4294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Task Instruction</a:t>
            </a:r>
            <a:endParaRPr/>
          </a:p>
        </p:txBody>
      </p:sp>
      <p:sp>
        <p:nvSpPr>
          <p:cNvPr id="1357" name="Google Shape;1357;p46"/>
          <p:cNvSpPr txBox="1"/>
          <p:nvPr/>
        </p:nvSpPr>
        <p:spPr>
          <a:xfrm>
            <a:off x="855050" y="1034550"/>
            <a:ext cx="618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2000"/>
              </a:spcAft>
              <a:buNone/>
            </a:pPr>
            <a:r>
              <a:rPr b="1" lang="en" sz="2000">
                <a:solidFill>
                  <a:schemeClr val="dk1"/>
                </a:solidFill>
                <a:latin typeface="Open Sans"/>
                <a:ea typeface="Open Sans"/>
                <a:cs typeface="Open Sans"/>
                <a:sym typeface="Open Sans"/>
              </a:rPr>
              <a:t>What Task Instruction Is:</a:t>
            </a:r>
            <a:endParaRPr b="1" sz="2000">
              <a:solidFill>
                <a:schemeClr val="dk1"/>
              </a:solidFill>
              <a:latin typeface="Open Sans"/>
              <a:ea typeface="Open Sans"/>
              <a:cs typeface="Open Sans"/>
              <a:sym typeface="Open Sans"/>
            </a:endParaRPr>
          </a:p>
        </p:txBody>
      </p:sp>
      <p:sp>
        <p:nvSpPr>
          <p:cNvPr id="1358" name="Google Shape;1358;p46"/>
          <p:cNvSpPr txBox="1"/>
          <p:nvPr/>
        </p:nvSpPr>
        <p:spPr>
          <a:xfrm>
            <a:off x="904025" y="1527150"/>
            <a:ext cx="7422000" cy="153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1"/>
                </a:solidFill>
              </a:rPr>
              <a:t>Task Instruction: </a:t>
            </a:r>
            <a:r>
              <a:rPr b="1" lang="en" sz="1300">
                <a:solidFill>
                  <a:schemeClr val="dk1"/>
                </a:solidFill>
              </a:rPr>
              <a:t>Providing specific task instructions</a:t>
            </a:r>
            <a:r>
              <a:rPr lang="en" sz="1300">
                <a:solidFill>
                  <a:schemeClr val="dk1"/>
                </a:solidFill>
              </a:rPr>
              <a:t> showed a balanced improvement across all metrics, suggesting that task instruction might be a more effective approach than individual priming in certain contexts.</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In the experiment, before the question, we add “Based on your knowledge, please answer the question:”</a:t>
            </a:r>
            <a:endParaRPr sz="1300">
              <a:solidFill>
                <a:schemeClr val="dk1"/>
              </a:solidFill>
            </a:endParaRPr>
          </a:p>
        </p:txBody>
      </p:sp>
      <p:sp>
        <p:nvSpPr>
          <p:cNvPr id="1359" name="Google Shape;1359;p46"/>
          <p:cNvSpPr txBox="1"/>
          <p:nvPr/>
        </p:nvSpPr>
        <p:spPr>
          <a:xfrm>
            <a:off x="904025" y="31753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2000"/>
              </a:spcAft>
              <a:buNone/>
            </a:pPr>
            <a:r>
              <a:rPr b="1" lang="en" sz="2000">
                <a:solidFill>
                  <a:schemeClr val="dk1"/>
                </a:solidFill>
                <a:latin typeface="Open Sans"/>
                <a:ea typeface="Open Sans"/>
                <a:cs typeface="Open Sans"/>
                <a:sym typeface="Open Sans"/>
              </a:rPr>
              <a:t>How it performs:</a:t>
            </a:r>
            <a:endParaRPr b="1" sz="2000">
              <a:solidFill>
                <a:schemeClr val="dk1"/>
              </a:solidFill>
              <a:latin typeface="Open Sans"/>
              <a:ea typeface="Open Sans"/>
              <a:cs typeface="Open Sans"/>
              <a:sym typeface="Open Sans"/>
            </a:endParaRPr>
          </a:p>
        </p:txBody>
      </p:sp>
      <p:pic>
        <p:nvPicPr>
          <p:cNvPr id="1360" name="Google Shape;1360;p46"/>
          <p:cNvPicPr preferRelativeResize="0"/>
          <p:nvPr/>
        </p:nvPicPr>
        <p:blipFill>
          <a:blip r:embed="rId3">
            <a:alphaModFix/>
          </a:blip>
          <a:stretch>
            <a:fillRect/>
          </a:stretch>
        </p:blipFill>
        <p:spPr>
          <a:xfrm>
            <a:off x="904025" y="3785250"/>
            <a:ext cx="5197375" cy="1146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47"/>
          <p:cNvSpPr txBox="1"/>
          <p:nvPr>
            <p:ph type="title"/>
          </p:nvPr>
        </p:nvSpPr>
        <p:spPr>
          <a:xfrm>
            <a:off x="855050" y="461850"/>
            <a:ext cx="7104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Control Codes Prompting</a:t>
            </a:r>
            <a:endParaRPr/>
          </a:p>
        </p:txBody>
      </p:sp>
      <p:sp>
        <p:nvSpPr>
          <p:cNvPr id="1366" name="Google Shape;1366;p47"/>
          <p:cNvSpPr txBox="1"/>
          <p:nvPr/>
        </p:nvSpPr>
        <p:spPr>
          <a:xfrm>
            <a:off x="855050" y="1034550"/>
            <a:ext cx="618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2000"/>
              </a:spcAft>
              <a:buNone/>
            </a:pPr>
            <a:r>
              <a:rPr b="1" lang="en" sz="2000">
                <a:solidFill>
                  <a:schemeClr val="dk1"/>
                </a:solidFill>
                <a:latin typeface="Open Sans"/>
                <a:ea typeface="Open Sans"/>
                <a:cs typeface="Open Sans"/>
                <a:sym typeface="Open Sans"/>
              </a:rPr>
              <a:t>What </a:t>
            </a:r>
            <a:r>
              <a:rPr b="1" lang="en" sz="2000">
                <a:solidFill>
                  <a:schemeClr val="dk1"/>
                </a:solidFill>
                <a:latin typeface="Open Sans"/>
                <a:ea typeface="Open Sans"/>
                <a:cs typeface="Open Sans"/>
                <a:sym typeface="Open Sans"/>
              </a:rPr>
              <a:t>Control Codes Prompting</a:t>
            </a:r>
            <a:r>
              <a:rPr b="1" lang="en" sz="2000">
                <a:solidFill>
                  <a:schemeClr val="dk1"/>
                </a:solidFill>
                <a:latin typeface="Open Sans"/>
                <a:ea typeface="Open Sans"/>
                <a:cs typeface="Open Sans"/>
                <a:sym typeface="Open Sans"/>
              </a:rPr>
              <a:t> Is:</a:t>
            </a:r>
            <a:endParaRPr b="1" sz="2000">
              <a:solidFill>
                <a:schemeClr val="dk1"/>
              </a:solidFill>
              <a:latin typeface="Open Sans"/>
              <a:ea typeface="Open Sans"/>
              <a:cs typeface="Open Sans"/>
              <a:sym typeface="Open Sans"/>
            </a:endParaRPr>
          </a:p>
        </p:txBody>
      </p:sp>
      <p:sp>
        <p:nvSpPr>
          <p:cNvPr id="1367" name="Google Shape;1367;p47"/>
          <p:cNvSpPr txBox="1"/>
          <p:nvPr/>
        </p:nvSpPr>
        <p:spPr>
          <a:xfrm>
            <a:off x="904025" y="1527150"/>
            <a:ext cx="7422000" cy="222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1"/>
                </a:solidFill>
              </a:rPr>
              <a:t>Control Codes: </a:t>
            </a:r>
            <a:r>
              <a:rPr b="1" lang="en" sz="1300">
                <a:solidFill>
                  <a:schemeClr val="dk1"/>
                </a:solidFill>
              </a:rPr>
              <a:t>Special instructions or tokens</a:t>
            </a:r>
            <a:r>
              <a:rPr lang="en" sz="1300">
                <a:solidFill>
                  <a:schemeClr val="dk1"/>
                </a:solidFill>
              </a:rPr>
              <a:t> we prepend or append to our input prompt to guide the model's generation towards a desired format, tone, or content type.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For the Llama-2 7b model, this involves specifying the type of response needed (e.g., factual, analytical, policy recommendation) or indicating the focus area (e.g., AI ethics, regulation frameworks, implementation strategies).</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Example: [International Cooperation] Why is international cooperation on AI important?</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p:txBody>
      </p:sp>
      <p:pic>
        <p:nvPicPr>
          <p:cNvPr id="1368" name="Google Shape;1368;p47"/>
          <p:cNvPicPr preferRelativeResize="0"/>
          <p:nvPr/>
        </p:nvPicPr>
        <p:blipFill>
          <a:blip r:embed="rId3">
            <a:alphaModFix/>
          </a:blip>
          <a:stretch>
            <a:fillRect/>
          </a:stretch>
        </p:blipFill>
        <p:spPr>
          <a:xfrm>
            <a:off x="904013" y="3510998"/>
            <a:ext cx="6356225" cy="1474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48"/>
          <p:cNvSpPr txBox="1"/>
          <p:nvPr>
            <p:ph type="title"/>
          </p:nvPr>
        </p:nvSpPr>
        <p:spPr>
          <a:xfrm>
            <a:off x="855050" y="461850"/>
            <a:ext cx="7104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Templates</a:t>
            </a:r>
            <a:endParaRPr/>
          </a:p>
        </p:txBody>
      </p:sp>
      <p:sp>
        <p:nvSpPr>
          <p:cNvPr id="1374" name="Google Shape;1374;p48"/>
          <p:cNvSpPr txBox="1"/>
          <p:nvPr/>
        </p:nvSpPr>
        <p:spPr>
          <a:xfrm>
            <a:off x="855050" y="1034550"/>
            <a:ext cx="618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2000"/>
              </a:spcAft>
              <a:buNone/>
            </a:pPr>
            <a:r>
              <a:rPr b="1" lang="en" sz="2000">
                <a:solidFill>
                  <a:schemeClr val="dk1"/>
                </a:solidFill>
                <a:latin typeface="Open Sans"/>
                <a:ea typeface="Open Sans"/>
                <a:cs typeface="Open Sans"/>
                <a:sym typeface="Open Sans"/>
              </a:rPr>
              <a:t>What Control Codes Prompting Is:</a:t>
            </a:r>
            <a:endParaRPr b="1" sz="2000">
              <a:solidFill>
                <a:schemeClr val="dk1"/>
              </a:solidFill>
              <a:latin typeface="Open Sans"/>
              <a:ea typeface="Open Sans"/>
              <a:cs typeface="Open Sans"/>
              <a:sym typeface="Open Sans"/>
            </a:endParaRPr>
          </a:p>
        </p:txBody>
      </p:sp>
      <p:sp>
        <p:nvSpPr>
          <p:cNvPr id="1375" name="Google Shape;1375;p48"/>
          <p:cNvSpPr txBox="1"/>
          <p:nvPr/>
        </p:nvSpPr>
        <p:spPr>
          <a:xfrm>
            <a:off x="904025" y="1527150"/>
            <a:ext cx="7422000" cy="250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1"/>
                </a:solidFill>
              </a:rPr>
              <a:t>For example:</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The original prompt is: “How does the European Union classify AI systems under its AI Act, and what are the implications for "high risk" AI systems?”</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Template:</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Discuss the </a:t>
            </a:r>
            <a:r>
              <a:rPr b="1" lang="en">
                <a:solidFill>
                  <a:schemeClr val="dk1"/>
                </a:solidFill>
                <a:highlight>
                  <a:srgbClr val="733C9B"/>
                </a:highlight>
              </a:rPr>
              <a:t>main concerns</a:t>
            </a:r>
            <a:r>
              <a:rPr lang="en" sz="1300">
                <a:solidFill>
                  <a:schemeClr val="dk1"/>
                </a:solidFill>
              </a:rPr>
              <a:t> raised by critics regarding the European Union's AI Act, particularly focusing on its </a:t>
            </a:r>
            <a:r>
              <a:rPr b="1" lang="en">
                <a:solidFill>
                  <a:schemeClr val="dk1"/>
                </a:solidFill>
                <a:highlight>
                  <a:srgbClr val="733C9B"/>
                </a:highlight>
              </a:rPr>
              <a:t>potential impact on innovation and competitiveness</a:t>
            </a:r>
            <a:r>
              <a:rPr lang="en" sz="1300">
                <a:solidFill>
                  <a:schemeClr val="dk1"/>
                </a:solidFill>
              </a:rPr>
              <a:t> within the EU. Analyze how the regulation might </a:t>
            </a:r>
            <a:r>
              <a:rPr b="1" lang="en">
                <a:solidFill>
                  <a:schemeClr val="dk1"/>
                </a:solidFill>
                <a:highlight>
                  <a:srgbClr val="733C9B"/>
                </a:highlight>
              </a:rPr>
              <a:t>hinder or foster</a:t>
            </a:r>
            <a:r>
              <a:rPr lang="en" sz="1300">
                <a:solidFill>
                  <a:schemeClr val="dk1"/>
                </a:solidFill>
              </a:rPr>
              <a:t> technological advancement and the competitiveness of European AI industries on a global scale.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p:txBody>
      </p:sp>
      <p:pic>
        <p:nvPicPr>
          <p:cNvPr id="1376" name="Google Shape;1376;p48"/>
          <p:cNvPicPr preferRelativeResize="0"/>
          <p:nvPr/>
        </p:nvPicPr>
        <p:blipFill>
          <a:blip r:embed="rId3">
            <a:alphaModFix/>
          </a:blip>
          <a:stretch>
            <a:fillRect/>
          </a:stretch>
        </p:blipFill>
        <p:spPr>
          <a:xfrm>
            <a:off x="904025" y="3810875"/>
            <a:ext cx="7463124" cy="1207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49"/>
          <p:cNvSpPr txBox="1"/>
          <p:nvPr/>
        </p:nvSpPr>
        <p:spPr>
          <a:xfrm>
            <a:off x="2499300" y="335100"/>
            <a:ext cx="43959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3200">
                <a:solidFill>
                  <a:schemeClr val="dk1"/>
                </a:solidFill>
                <a:latin typeface="Montserrat"/>
                <a:ea typeface="Montserrat"/>
                <a:cs typeface="Montserrat"/>
                <a:sym typeface="Montserrat"/>
              </a:rPr>
              <a:t>Evaluation Metrics</a:t>
            </a:r>
            <a:endParaRPr b="1" sz="3200">
              <a:solidFill>
                <a:schemeClr val="dk1"/>
              </a:solidFill>
              <a:latin typeface="Montserrat"/>
              <a:ea typeface="Montserrat"/>
              <a:cs typeface="Montserrat"/>
              <a:sym typeface="Montserrat"/>
            </a:endParaRPr>
          </a:p>
        </p:txBody>
      </p:sp>
      <p:sp>
        <p:nvSpPr>
          <p:cNvPr id="1382" name="Google Shape;1382;p49"/>
          <p:cNvSpPr txBox="1"/>
          <p:nvPr>
            <p:ph idx="4294967295" type="subTitle"/>
          </p:nvPr>
        </p:nvSpPr>
        <p:spPr>
          <a:xfrm>
            <a:off x="637975" y="1325200"/>
            <a:ext cx="6884100" cy="3446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t>Automatic Metrics</a:t>
            </a:r>
            <a:endParaRPr b="1"/>
          </a:p>
          <a:p>
            <a:pPr indent="-317500" lvl="0" marL="457200" rtl="0" algn="l">
              <a:spcBef>
                <a:spcPts val="1600"/>
              </a:spcBef>
              <a:spcAft>
                <a:spcPts val="0"/>
              </a:spcAft>
              <a:buSzPts val="1400"/>
              <a:buChar char="◆"/>
            </a:pPr>
            <a:r>
              <a:rPr lang="en"/>
              <a:t>BLEU</a:t>
            </a:r>
            <a:endParaRPr/>
          </a:p>
          <a:p>
            <a:pPr indent="-317500" lvl="0" marL="457200" rtl="0" algn="l">
              <a:spcBef>
                <a:spcPts val="0"/>
              </a:spcBef>
              <a:spcAft>
                <a:spcPts val="0"/>
              </a:spcAft>
              <a:buSzPts val="1400"/>
              <a:buChar char="◆"/>
            </a:pPr>
            <a:r>
              <a:rPr lang="en"/>
              <a:t>ROUGE</a:t>
            </a:r>
            <a:endParaRPr/>
          </a:p>
          <a:p>
            <a:pPr indent="0" lvl="0" marL="0" rtl="0" algn="l">
              <a:spcBef>
                <a:spcPts val="1600"/>
              </a:spcBef>
              <a:spcAft>
                <a:spcPts val="0"/>
              </a:spcAft>
              <a:buNone/>
            </a:pPr>
            <a:r>
              <a:rPr b="1" lang="en"/>
              <a:t>Human Evaluation</a:t>
            </a:r>
            <a:endParaRPr b="1"/>
          </a:p>
          <a:p>
            <a:pPr indent="-317500" lvl="0" marL="457200" rtl="0" algn="l">
              <a:spcBef>
                <a:spcPts val="1600"/>
              </a:spcBef>
              <a:spcAft>
                <a:spcPts val="0"/>
              </a:spcAft>
              <a:buSzPts val="1400"/>
              <a:buChar char="◆"/>
            </a:pPr>
            <a:r>
              <a:rPr lang="en"/>
              <a:t>Relevance</a:t>
            </a:r>
            <a:endParaRPr/>
          </a:p>
          <a:p>
            <a:pPr indent="-317500" lvl="0" marL="457200" rtl="0" algn="l">
              <a:spcBef>
                <a:spcPts val="0"/>
              </a:spcBef>
              <a:spcAft>
                <a:spcPts val="0"/>
              </a:spcAft>
              <a:buSzPts val="1400"/>
              <a:buChar char="◆"/>
            </a:pPr>
            <a:r>
              <a:rPr lang="en"/>
              <a:t>Coherence</a:t>
            </a:r>
            <a:endParaRPr/>
          </a:p>
          <a:p>
            <a:pPr indent="-317500" lvl="0" marL="457200" rtl="0" algn="l">
              <a:spcBef>
                <a:spcPts val="0"/>
              </a:spcBef>
              <a:spcAft>
                <a:spcPts val="0"/>
              </a:spcAft>
              <a:buSzPts val="1400"/>
              <a:buChar char="◆"/>
            </a:pPr>
            <a:r>
              <a:rPr lang="en"/>
              <a:t>Our process of human evaluation across different fine-tuning experiments and prompt engineering techniques:</a:t>
            </a:r>
            <a:endParaRPr/>
          </a:p>
          <a:p>
            <a:pPr indent="-317500" lvl="1" marL="914400" rtl="0" algn="l">
              <a:spcBef>
                <a:spcPts val="0"/>
              </a:spcBef>
              <a:spcAft>
                <a:spcPts val="0"/>
              </a:spcAft>
              <a:buSzPts val="1400"/>
              <a:buChar char="○"/>
            </a:pPr>
            <a:r>
              <a:rPr lang="en" u="sng">
                <a:solidFill>
                  <a:schemeClr val="hlink"/>
                </a:solidFill>
                <a:hlinkClick r:id="rId3"/>
              </a:rPr>
              <a:t>https://docs.google.com/spreadsheets/d/17-JDgSJSxjbH-zk6wxtRN3Y2OmibVuHddKCz7MqQaMQ/edit#gid=700621598</a:t>
            </a:r>
            <a:r>
              <a:rPr lang="en"/>
              <a:t> </a:t>
            </a:r>
            <a:endParaRPr/>
          </a:p>
          <a:p>
            <a:pPr indent="0" lvl="0" marL="0" rtl="0" algn="l">
              <a:spcBef>
                <a:spcPts val="16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50"/>
          <p:cNvSpPr txBox="1"/>
          <p:nvPr/>
        </p:nvSpPr>
        <p:spPr>
          <a:xfrm>
            <a:off x="1319000" y="624875"/>
            <a:ext cx="61125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2400">
                <a:solidFill>
                  <a:schemeClr val="dk1"/>
                </a:solidFill>
                <a:latin typeface="Montserrat"/>
                <a:ea typeface="Montserrat"/>
                <a:cs typeface="Montserrat"/>
                <a:sym typeface="Montserrat"/>
              </a:rPr>
              <a:t>Benchmarking datasets and results</a:t>
            </a:r>
            <a:endParaRPr b="1" sz="2400">
              <a:solidFill>
                <a:schemeClr val="dk1"/>
              </a:solidFill>
              <a:latin typeface="Montserrat"/>
              <a:ea typeface="Montserrat"/>
              <a:cs typeface="Montserrat"/>
              <a:sym typeface="Montserrat"/>
            </a:endParaRPr>
          </a:p>
        </p:txBody>
      </p:sp>
      <p:sp>
        <p:nvSpPr>
          <p:cNvPr id="1388" name="Google Shape;1388;p50"/>
          <p:cNvSpPr txBox="1"/>
          <p:nvPr/>
        </p:nvSpPr>
        <p:spPr>
          <a:xfrm>
            <a:off x="144250" y="1500525"/>
            <a:ext cx="4571400" cy="61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Open Sans"/>
                <a:ea typeface="Open Sans"/>
                <a:cs typeface="Open Sans"/>
                <a:sym typeface="Open Sans"/>
              </a:rPr>
              <a:t>ms_marco</a:t>
            </a:r>
            <a:endParaRPr b="1" sz="1900">
              <a:solidFill>
                <a:schemeClr val="dk1"/>
              </a:solidFill>
              <a:latin typeface="Open Sans"/>
              <a:ea typeface="Open Sans"/>
              <a:cs typeface="Open Sans"/>
              <a:sym typeface="Open Sans"/>
            </a:endParaRPr>
          </a:p>
          <a:p>
            <a:pPr indent="0" lvl="0" marL="0" rtl="0" algn="ctr">
              <a:spcBef>
                <a:spcPts val="0"/>
              </a:spcBef>
              <a:spcAft>
                <a:spcPts val="0"/>
              </a:spcAft>
              <a:buNone/>
            </a:pPr>
            <a:r>
              <a:rPr lang="en" sz="1150">
                <a:solidFill>
                  <a:schemeClr val="dk1"/>
                </a:solidFill>
              </a:rPr>
              <a:t>a question answering dataset featuring 100,000 real Bing questions and a human generated answer</a:t>
            </a:r>
            <a:endParaRPr sz="1900">
              <a:solidFill>
                <a:schemeClr val="dk1"/>
              </a:solidFill>
              <a:latin typeface="Open Sans Light"/>
              <a:ea typeface="Open Sans Light"/>
              <a:cs typeface="Open Sans Light"/>
              <a:sym typeface="Open Sans Light"/>
            </a:endParaRPr>
          </a:p>
        </p:txBody>
      </p:sp>
      <p:sp>
        <p:nvSpPr>
          <p:cNvPr id="1389" name="Google Shape;1389;p50"/>
          <p:cNvSpPr txBox="1"/>
          <p:nvPr/>
        </p:nvSpPr>
        <p:spPr>
          <a:xfrm>
            <a:off x="4883400" y="1500525"/>
            <a:ext cx="4058400" cy="87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900">
                <a:solidFill>
                  <a:schemeClr val="dk1"/>
                </a:solidFill>
                <a:latin typeface="Open Sans"/>
                <a:ea typeface="Open Sans"/>
                <a:cs typeface="Open Sans"/>
                <a:sym typeface="Open Sans"/>
              </a:rPr>
              <a:t>truthful qa</a:t>
            </a:r>
            <a:endParaRPr b="1" sz="1900">
              <a:solidFill>
                <a:schemeClr val="dk1"/>
              </a:solidFill>
              <a:latin typeface="Open Sans"/>
              <a:ea typeface="Open Sans"/>
              <a:cs typeface="Open Sans"/>
              <a:sym typeface="Open Sans"/>
            </a:endParaRPr>
          </a:p>
          <a:p>
            <a:pPr indent="0" lvl="0" marL="0" marR="0" rtl="0" algn="ctr">
              <a:lnSpc>
                <a:spcPct val="100000"/>
              </a:lnSpc>
              <a:spcBef>
                <a:spcPts val="0"/>
              </a:spcBef>
              <a:spcAft>
                <a:spcPts val="0"/>
              </a:spcAft>
              <a:buNone/>
            </a:pPr>
            <a:r>
              <a:rPr lang="en" sz="1150">
                <a:solidFill>
                  <a:schemeClr val="dk1"/>
                </a:solidFill>
              </a:rPr>
              <a:t>comprises 817 questions that span 38 categories, including health, law, finance and politics</a:t>
            </a:r>
            <a:endParaRPr sz="1150">
              <a:solidFill>
                <a:schemeClr val="dk1"/>
              </a:solidFill>
            </a:endParaRPr>
          </a:p>
        </p:txBody>
      </p:sp>
      <p:pic>
        <p:nvPicPr>
          <p:cNvPr id="1390" name="Google Shape;1390;p50"/>
          <p:cNvPicPr preferRelativeResize="0"/>
          <p:nvPr/>
        </p:nvPicPr>
        <p:blipFill>
          <a:blip r:embed="rId3">
            <a:alphaModFix/>
          </a:blip>
          <a:stretch>
            <a:fillRect/>
          </a:stretch>
        </p:blipFill>
        <p:spPr>
          <a:xfrm>
            <a:off x="144275" y="2473974"/>
            <a:ext cx="4571353" cy="2123975"/>
          </a:xfrm>
          <a:prstGeom prst="rect">
            <a:avLst/>
          </a:prstGeom>
          <a:noFill/>
          <a:ln>
            <a:noFill/>
          </a:ln>
        </p:spPr>
      </p:pic>
      <p:pic>
        <p:nvPicPr>
          <p:cNvPr id="1391" name="Google Shape;1391;p50"/>
          <p:cNvPicPr preferRelativeResize="0"/>
          <p:nvPr/>
        </p:nvPicPr>
        <p:blipFill rotWithShape="1">
          <a:blip r:embed="rId4">
            <a:alphaModFix/>
          </a:blip>
          <a:srcRect b="0" l="0" r="1719" t="0"/>
          <a:stretch/>
        </p:blipFill>
        <p:spPr>
          <a:xfrm>
            <a:off x="4883375" y="2473975"/>
            <a:ext cx="4058424" cy="2123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33"/>
          <p:cNvSpPr txBox="1"/>
          <p:nvPr/>
        </p:nvSpPr>
        <p:spPr>
          <a:xfrm>
            <a:off x="2499300" y="335100"/>
            <a:ext cx="43959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3200">
                <a:solidFill>
                  <a:schemeClr val="dk1"/>
                </a:solidFill>
                <a:latin typeface="Montserrat"/>
                <a:ea typeface="Montserrat"/>
                <a:cs typeface="Montserrat"/>
                <a:sym typeface="Montserrat"/>
              </a:rPr>
              <a:t>Data Collection</a:t>
            </a:r>
            <a:endParaRPr b="1" sz="3200">
              <a:solidFill>
                <a:schemeClr val="dk1"/>
              </a:solidFill>
              <a:latin typeface="Montserrat"/>
              <a:ea typeface="Montserrat"/>
              <a:cs typeface="Montserrat"/>
              <a:sym typeface="Montserrat"/>
            </a:endParaRPr>
          </a:p>
        </p:txBody>
      </p:sp>
      <p:sp>
        <p:nvSpPr>
          <p:cNvPr id="1253" name="Google Shape;1253;p33"/>
          <p:cNvSpPr txBox="1"/>
          <p:nvPr>
            <p:ph idx="4294967295" type="subTitle"/>
          </p:nvPr>
        </p:nvSpPr>
        <p:spPr>
          <a:xfrm>
            <a:off x="619275" y="963000"/>
            <a:ext cx="6884100" cy="4180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We started by collecting </a:t>
            </a:r>
            <a:r>
              <a:rPr b="1" lang="en" sz="1900"/>
              <a:t>20</a:t>
            </a:r>
            <a:r>
              <a:rPr lang="en" sz="1900"/>
              <a:t> AI policy documents from various trusted sources listed on our course's Canvas page;</a:t>
            </a:r>
            <a:endParaRPr sz="1900"/>
          </a:p>
          <a:p>
            <a:pPr indent="-349250" lvl="0" marL="457200" rtl="0" algn="l">
              <a:spcBef>
                <a:spcPts val="0"/>
              </a:spcBef>
              <a:spcAft>
                <a:spcPts val="0"/>
              </a:spcAft>
              <a:buSzPts val="1900"/>
              <a:buChar char="◆"/>
            </a:pPr>
            <a:r>
              <a:rPr lang="en" sz="1900"/>
              <a:t>Made Questions: We came up with around </a:t>
            </a:r>
            <a:r>
              <a:rPr b="1" lang="en" sz="1900"/>
              <a:t>100 </a:t>
            </a:r>
            <a:r>
              <a:rPr lang="en" sz="1900"/>
              <a:t>questions that cover a broad range of AI policy topics;</a:t>
            </a:r>
            <a:endParaRPr sz="1900"/>
          </a:p>
          <a:p>
            <a:pPr indent="-349250" lvl="0" marL="457200" rtl="0" algn="l">
              <a:spcBef>
                <a:spcPts val="0"/>
              </a:spcBef>
              <a:spcAft>
                <a:spcPts val="0"/>
              </a:spcAft>
              <a:buSzPts val="1900"/>
              <a:buChar char="◆"/>
            </a:pPr>
            <a:r>
              <a:rPr lang="en" sz="1900"/>
              <a:t>Found Answers: For each question, we found an answer in our collected documents.</a:t>
            </a:r>
            <a:endParaRPr sz="1900"/>
          </a:p>
          <a:p>
            <a:pPr indent="-349250" lvl="0" marL="457200" rtl="0" algn="l">
              <a:spcBef>
                <a:spcPts val="0"/>
              </a:spcBef>
              <a:spcAft>
                <a:spcPts val="0"/>
              </a:spcAft>
              <a:buSzPts val="1900"/>
              <a:buChar char="◆"/>
            </a:pPr>
            <a:r>
              <a:rPr lang="en" sz="1900"/>
              <a:t>Pushed to Hugging Face hub.</a:t>
            </a:r>
            <a:endParaRPr sz="1900"/>
          </a:p>
        </p:txBody>
      </p:sp>
      <p:pic>
        <p:nvPicPr>
          <p:cNvPr id="1254" name="Google Shape;1254;p33"/>
          <p:cNvPicPr preferRelativeResize="0"/>
          <p:nvPr/>
        </p:nvPicPr>
        <p:blipFill>
          <a:blip r:embed="rId3">
            <a:alphaModFix/>
          </a:blip>
          <a:stretch>
            <a:fillRect/>
          </a:stretch>
        </p:blipFill>
        <p:spPr>
          <a:xfrm>
            <a:off x="5937575" y="3078895"/>
            <a:ext cx="3206424" cy="1998805"/>
          </a:xfrm>
          <a:prstGeom prst="rect">
            <a:avLst/>
          </a:prstGeom>
          <a:noFill/>
          <a:ln>
            <a:noFill/>
          </a:ln>
        </p:spPr>
      </p:pic>
      <p:pic>
        <p:nvPicPr>
          <p:cNvPr id="1255" name="Google Shape;1255;p33"/>
          <p:cNvPicPr preferRelativeResize="0"/>
          <p:nvPr/>
        </p:nvPicPr>
        <p:blipFill>
          <a:blip r:embed="rId4">
            <a:alphaModFix/>
          </a:blip>
          <a:stretch>
            <a:fillRect/>
          </a:stretch>
        </p:blipFill>
        <p:spPr>
          <a:xfrm>
            <a:off x="3562750" y="4403850"/>
            <a:ext cx="2269002" cy="627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51"/>
          <p:cNvSpPr txBox="1"/>
          <p:nvPr/>
        </p:nvSpPr>
        <p:spPr>
          <a:xfrm>
            <a:off x="1319000" y="624875"/>
            <a:ext cx="61125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2400">
                <a:solidFill>
                  <a:schemeClr val="dk1"/>
                </a:solidFill>
                <a:latin typeface="Montserrat"/>
                <a:ea typeface="Montserrat"/>
                <a:cs typeface="Montserrat"/>
                <a:sym typeface="Montserrat"/>
              </a:rPr>
              <a:t>Benchmarking datasets and results</a:t>
            </a:r>
            <a:endParaRPr b="1" sz="2400">
              <a:solidFill>
                <a:schemeClr val="dk1"/>
              </a:solidFill>
              <a:latin typeface="Montserrat"/>
              <a:ea typeface="Montserrat"/>
              <a:cs typeface="Montserrat"/>
              <a:sym typeface="Montserrat"/>
            </a:endParaRPr>
          </a:p>
        </p:txBody>
      </p:sp>
      <p:sp>
        <p:nvSpPr>
          <p:cNvPr id="1397" name="Google Shape;1397;p51"/>
          <p:cNvSpPr txBox="1"/>
          <p:nvPr/>
        </p:nvSpPr>
        <p:spPr>
          <a:xfrm>
            <a:off x="414400" y="1320400"/>
            <a:ext cx="3509100" cy="61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solidFill>
                  <a:schemeClr val="dk1"/>
                </a:solidFill>
                <a:latin typeface="Open Sans Light"/>
                <a:ea typeface="Open Sans Light"/>
                <a:cs typeface="Open Sans Light"/>
                <a:sym typeface="Open Sans Light"/>
              </a:rPr>
              <a:t>Different models excel on different datasets:</a:t>
            </a:r>
            <a:endParaRPr sz="1150">
              <a:solidFill>
                <a:schemeClr val="dk1"/>
              </a:solidFill>
              <a:latin typeface="Open Sans Light"/>
              <a:ea typeface="Open Sans Light"/>
              <a:cs typeface="Open Sans Light"/>
              <a:sym typeface="Open Sans Light"/>
            </a:endParaRPr>
          </a:p>
        </p:txBody>
      </p:sp>
      <p:sp>
        <p:nvSpPr>
          <p:cNvPr id="1398" name="Google Shape;1398;p51"/>
          <p:cNvSpPr txBox="1"/>
          <p:nvPr/>
        </p:nvSpPr>
        <p:spPr>
          <a:xfrm>
            <a:off x="5707000" y="2202888"/>
            <a:ext cx="2904900" cy="7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Open Sans Light"/>
                <a:ea typeface="Open Sans Light"/>
                <a:cs typeface="Open Sans Light"/>
                <a:sym typeface="Open Sans Light"/>
              </a:rPr>
              <a:t>MS_MARCO</a:t>
            </a:r>
            <a:endParaRPr sz="2000">
              <a:solidFill>
                <a:schemeClr val="dk1"/>
              </a:solidFill>
              <a:latin typeface="Open Sans Light"/>
              <a:ea typeface="Open Sans Light"/>
              <a:cs typeface="Open Sans Light"/>
              <a:sym typeface="Open Sans Light"/>
            </a:endParaRPr>
          </a:p>
        </p:txBody>
      </p:sp>
      <p:sp>
        <p:nvSpPr>
          <p:cNvPr id="1399" name="Google Shape;1399;p51"/>
          <p:cNvSpPr txBox="1"/>
          <p:nvPr/>
        </p:nvSpPr>
        <p:spPr>
          <a:xfrm>
            <a:off x="5707000" y="3537313"/>
            <a:ext cx="2904900" cy="7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Open Sans Light"/>
                <a:ea typeface="Open Sans Light"/>
                <a:cs typeface="Open Sans Light"/>
                <a:sym typeface="Open Sans Light"/>
              </a:rPr>
              <a:t>TRUTHFUL QA</a:t>
            </a:r>
            <a:endParaRPr sz="2000">
              <a:solidFill>
                <a:schemeClr val="dk1"/>
              </a:solidFill>
              <a:latin typeface="Open Sans Light"/>
              <a:ea typeface="Open Sans Light"/>
              <a:cs typeface="Open Sans Light"/>
              <a:sym typeface="Open Sans Light"/>
            </a:endParaRPr>
          </a:p>
        </p:txBody>
      </p:sp>
      <p:pic>
        <p:nvPicPr>
          <p:cNvPr id="1400" name="Google Shape;1400;p51"/>
          <p:cNvPicPr preferRelativeResize="0"/>
          <p:nvPr/>
        </p:nvPicPr>
        <p:blipFill>
          <a:blip r:embed="rId3">
            <a:alphaModFix/>
          </a:blip>
          <a:stretch>
            <a:fillRect/>
          </a:stretch>
        </p:blipFill>
        <p:spPr>
          <a:xfrm>
            <a:off x="685138" y="1791376"/>
            <a:ext cx="4657725" cy="1228725"/>
          </a:xfrm>
          <a:prstGeom prst="rect">
            <a:avLst/>
          </a:prstGeom>
          <a:noFill/>
          <a:ln>
            <a:noFill/>
          </a:ln>
        </p:spPr>
      </p:pic>
      <p:pic>
        <p:nvPicPr>
          <p:cNvPr id="1401" name="Google Shape;1401;p51"/>
          <p:cNvPicPr preferRelativeResize="0"/>
          <p:nvPr/>
        </p:nvPicPr>
        <p:blipFill>
          <a:blip r:embed="rId4">
            <a:alphaModFix/>
          </a:blip>
          <a:stretch>
            <a:fillRect/>
          </a:stretch>
        </p:blipFill>
        <p:spPr>
          <a:xfrm>
            <a:off x="699438" y="3263226"/>
            <a:ext cx="4629150" cy="1285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52"/>
          <p:cNvSpPr txBox="1"/>
          <p:nvPr>
            <p:ph type="title"/>
          </p:nvPr>
        </p:nvSpPr>
        <p:spPr>
          <a:xfrm>
            <a:off x="716550" y="4761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r>
              <a:rPr lang="en"/>
              <a:t> &amp; </a:t>
            </a:r>
            <a:r>
              <a:rPr lang="en"/>
              <a:t>Our Findings</a:t>
            </a:r>
            <a:endParaRPr/>
          </a:p>
        </p:txBody>
      </p:sp>
      <p:sp>
        <p:nvSpPr>
          <p:cNvPr id="1407" name="Google Shape;1407;p52"/>
          <p:cNvSpPr txBox="1"/>
          <p:nvPr>
            <p:ph idx="1" type="subTitle"/>
          </p:nvPr>
        </p:nvSpPr>
        <p:spPr>
          <a:xfrm>
            <a:off x="368925" y="1126250"/>
            <a:ext cx="6265800" cy="4180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t>Best hyperparameter combination</a:t>
            </a:r>
            <a:endParaRPr b="1"/>
          </a:p>
          <a:p>
            <a:pPr indent="-317500" lvl="0" marL="457200" marR="0" rtl="0" algn="l">
              <a:lnSpc>
                <a:spcPct val="100000"/>
              </a:lnSpc>
              <a:spcBef>
                <a:spcPts val="1600"/>
              </a:spcBef>
              <a:spcAft>
                <a:spcPts val="0"/>
              </a:spcAft>
              <a:buSzPts val="1400"/>
              <a:buFont typeface="Montserrat"/>
              <a:buChar char="◆"/>
            </a:pPr>
            <a:r>
              <a:rPr lang="en"/>
              <a:t>Lora_rank=16, </a:t>
            </a:r>
            <a:endParaRPr/>
          </a:p>
          <a:p>
            <a:pPr indent="-317500" lvl="0" marL="457200" marR="0" rtl="0" algn="l">
              <a:lnSpc>
                <a:spcPct val="100000"/>
              </a:lnSpc>
              <a:spcBef>
                <a:spcPts val="0"/>
              </a:spcBef>
              <a:spcAft>
                <a:spcPts val="0"/>
              </a:spcAft>
              <a:buSzPts val="1400"/>
              <a:buFont typeface="Montserrat"/>
              <a:buChar char="◆"/>
            </a:pPr>
            <a:r>
              <a:rPr lang="en"/>
              <a:t>Gradient Accumulation=2, </a:t>
            </a:r>
            <a:endParaRPr/>
          </a:p>
          <a:p>
            <a:pPr indent="-317500" lvl="0" marL="457200" marR="0" rtl="0" algn="l">
              <a:lnSpc>
                <a:spcPct val="100000"/>
              </a:lnSpc>
              <a:spcBef>
                <a:spcPts val="0"/>
              </a:spcBef>
              <a:spcAft>
                <a:spcPts val="0"/>
              </a:spcAft>
              <a:buSzPts val="1400"/>
              <a:buFont typeface="Montserrat"/>
              <a:buChar char="◆"/>
            </a:pPr>
            <a:r>
              <a:rPr lang="en"/>
              <a:t>Learning_rate=1e-5, </a:t>
            </a:r>
            <a:endParaRPr/>
          </a:p>
          <a:p>
            <a:pPr indent="-317500" lvl="0" marL="457200" marR="0" rtl="0" algn="l">
              <a:lnSpc>
                <a:spcPct val="100000"/>
              </a:lnSpc>
              <a:spcBef>
                <a:spcPts val="0"/>
              </a:spcBef>
              <a:spcAft>
                <a:spcPts val="0"/>
              </a:spcAft>
              <a:buSzPts val="1400"/>
              <a:buFont typeface="Montserrat"/>
              <a:buChar char="◆"/>
            </a:pPr>
            <a:r>
              <a:rPr lang="en"/>
              <a:t>Weight_decay=2e-3, </a:t>
            </a:r>
            <a:endParaRPr/>
          </a:p>
          <a:p>
            <a:pPr indent="-317500" lvl="0" marL="457200" marR="0" rtl="0" algn="l">
              <a:lnSpc>
                <a:spcPct val="100000"/>
              </a:lnSpc>
              <a:spcBef>
                <a:spcPts val="0"/>
              </a:spcBef>
              <a:spcAft>
                <a:spcPts val="0"/>
              </a:spcAft>
              <a:buSzPts val="1400"/>
              <a:buFont typeface="Montserrat"/>
              <a:buChar char="◆"/>
            </a:pPr>
            <a:r>
              <a:rPr lang="en"/>
              <a:t>Max_grad_norm=0.1, </a:t>
            </a:r>
            <a:endParaRPr/>
          </a:p>
          <a:p>
            <a:pPr indent="-317500" lvl="0" marL="457200" marR="0" rtl="0" algn="l">
              <a:lnSpc>
                <a:spcPct val="100000"/>
              </a:lnSpc>
              <a:spcBef>
                <a:spcPts val="0"/>
              </a:spcBef>
              <a:spcAft>
                <a:spcPts val="0"/>
              </a:spcAft>
              <a:buSzPts val="1400"/>
              <a:buFont typeface="Montserrat"/>
              <a:buChar char="◆"/>
            </a:pPr>
            <a:r>
              <a:rPr lang="en"/>
              <a:t>Epoch=10</a:t>
            </a:r>
            <a:endParaRPr/>
          </a:p>
          <a:p>
            <a:pPr indent="0" lvl="0" marL="0" marR="0" rtl="0" algn="l">
              <a:lnSpc>
                <a:spcPct val="100000"/>
              </a:lnSpc>
              <a:spcBef>
                <a:spcPts val="1600"/>
              </a:spcBef>
              <a:spcAft>
                <a:spcPts val="0"/>
              </a:spcAft>
              <a:buNone/>
            </a:pPr>
            <a:r>
              <a:rPr b="1" lang="en"/>
              <a:t>Best prompting techniques</a:t>
            </a:r>
            <a:endParaRPr b="1"/>
          </a:p>
          <a:p>
            <a:pPr indent="-317500" lvl="0" marL="457200" marR="0" rtl="0" algn="l">
              <a:lnSpc>
                <a:spcPct val="100000"/>
              </a:lnSpc>
              <a:spcBef>
                <a:spcPts val="1600"/>
              </a:spcBef>
              <a:spcAft>
                <a:spcPts val="0"/>
              </a:spcAft>
              <a:buSzPts val="1400"/>
              <a:buFont typeface="Montserrat"/>
              <a:buChar char="◆"/>
            </a:pPr>
            <a:r>
              <a:rPr lang="en"/>
              <a:t>Templates</a:t>
            </a:r>
            <a:endParaRPr/>
          </a:p>
          <a:p>
            <a:pPr indent="0" lvl="0" marL="0" marR="0" rtl="0" algn="l">
              <a:lnSpc>
                <a:spcPct val="100000"/>
              </a:lnSpc>
              <a:spcBef>
                <a:spcPts val="1600"/>
              </a:spcBef>
              <a:spcAft>
                <a:spcPts val="0"/>
              </a:spcAft>
              <a:buNone/>
            </a:pPr>
            <a:r>
              <a:rPr b="1" lang="en"/>
              <a:t>Balancing BLEU and ROUGE Metrics in model performance is challenging</a:t>
            </a:r>
            <a:endParaRPr b="1"/>
          </a:p>
          <a:p>
            <a:pPr indent="-317500" lvl="0" marL="457200" marR="0" rtl="0" algn="l">
              <a:lnSpc>
                <a:spcPct val="100000"/>
              </a:lnSpc>
              <a:spcBef>
                <a:spcPts val="1600"/>
              </a:spcBef>
              <a:spcAft>
                <a:spcPts val="0"/>
              </a:spcAft>
              <a:buSzPts val="1400"/>
              <a:buFont typeface="Montserrat"/>
              <a:buChar char="◆"/>
            </a:pPr>
            <a:r>
              <a:rPr lang="en"/>
              <a:t>akin to precision and recall</a:t>
            </a:r>
            <a:endParaRPr/>
          </a:p>
          <a:p>
            <a:pPr indent="0" lvl="0" marL="0" rtl="0" algn="l">
              <a:spcBef>
                <a:spcPts val="1600"/>
              </a:spcBef>
              <a:spcAft>
                <a:spcPts val="0"/>
              </a:spcAft>
              <a:buNone/>
            </a:pPr>
            <a:r>
              <a:t/>
            </a:r>
            <a:endParaRPr/>
          </a:p>
          <a:p>
            <a:pPr indent="0" lvl="0" marL="0" rtl="0" algn="l">
              <a:spcBef>
                <a:spcPts val="0"/>
              </a:spcBef>
              <a:spcAft>
                <a:spcPts val="0"/>
              </a:spcAft>
              <a:buNone/>
            </a:pPr>
            <a:r>
              <a:t/>
            </a:r>
            <a:endParaRPr/>
          </a:p>
        </p:txBody>
      </p:sp>
      <p:pic>
        <p:nvPicPr>
          <p:cNvPr id="1408" name="Google Shape;1408;p52"/>
          <p:cNvPicPr preferRelativeResize="0"/>
          <p:nvPr/>
        </p:nvPicPr>
        <p:blipFill rotWithShape="1">
          <a:blip r:embed="rId3">
            <a:alphaModFix/>
          </a:blip>
          <a:srcRect b="4591" l="24331" r="23342" t="5721"/>
          <a:stretch/>
        </p:blipFill>
        <p:spPr>
          <a:xfrm rot="2268302">
            <a:off x="6219637" y="2590174"/>
            <a:ext cx="1857374" cy="1790699"/>
          </a:xfrm>
          <a:prstGeom prst="rect">
            <a:avLst/>
          </a:prstGeom>
          <a:noFill/>
          <a:ln>
            <a:noFill/>
          </a:ln>
        </p:spPr>
      </p:pic>
      <p:pic>
        <p:nvPicPr>
          <p:cNvPr id="1409" name="Google Shape;1409;p52"/>
          <p:cNvPicPr preferRelativeResize="0"/>
          <p:nvPr/>
        </p:nvPicPr>
        <p:blipFill rotWithShape="1">
          <a:blip r:embed="rId4">
            <a:alphaModFix/>
          </a:blip>
          <a:srcRect b="0" l="15236" r="10474" t="0"/>
          <a:stretch/>
        </p:blipFill>
        <p:spPr>
          <a:xfrm rot="-8866461">
            <a:off x="7184037" y="1883943"/>
            <a:ext cx="1535572" cy="1375613"/>
          </a:xfrm>
          <a:prstGeom prst="rect">
            <a:avLst/>
          </a:prstGeom>
          <a:noFill/>
          <a:ln>
            <a:noFill/>
          </a:ln>
        </p:spPr>
      </p:pic>
      <p:pic>
        <p:nvPicPr>
          <p:cNvPr id="1410" name="Google Shape;1410;p52"/>
          <p:cNvPicPr preferRelativeResize="0"/>
          <p:nvPr/>
        </p:nvPicPr>
        <p:blipFill rotWithShape="1">
          <a:blip r:embed="rId5">
            <a:alphaModFix/>
          </a:blip>
          <a:srcRect b="0" l="22009" r="18455" t="0"/>
          <a:stretch/>
        </p:blipFill>
        <p:spPr>
          <a:xfrm rot="1203246">
            <a:off x="5673206" y="1367046"/>
            <a:ext cx="1115441" cy="1053905"/>
          </a:xfrm>
          <a:prstGeom prst="rect">
            <a:avLst/>
          </a:prstGeom>
          <a:noFill/>
          <a:ln>
            <a:noFill/>
          </a:ln>
        </p:spPr>
      </p:pic>
      <p:pic>
        <p:nvPicPr>
          <p:cNvPr id="1411" name="Google Shape;1411;p52"/>
          <p:cNvPicPr preferRelativeResize="0"/>
          <p:nvPr/>
        </p:nvPicPr>
        <p:blipFill rotWithShape="1">
          <a:blip r:embed="rId6">
            <a:alphaModFix/>
          </a:blip>
          <a:srcRect b="5838" l="25537" r="23467" t="7152"/>
          <a:stretch/>
        </p:blipFill>
        <p:spPr>
          <a:xfrm>
            <a:off x="6634726" y="778425"/>
            <a:ext cx="1671077" cy="1603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pic>
        <p:nvPicPr>
          <p:cNvPr id="1416" name="Google Shape;1416;p53"/>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417" name="Google Shape;1417;p53"/>
          <p:cNvPicPr preferRelativeResize="0"/>
          <p:nvPr/>
        </p:nvPicPr>
        <p:blipFill rotWithShape="1">
          <a:blip r:embed="rId4">
            <a:alphaModFix/>
          </a:blip>
          <a:srcRect b="8336" l="18647" r="8852" t="7960"/>
          <a:stretch/>
        </p:blipFill>
        <p:spPr>
          <a:xfrm rot="-1152297">
            <a:off x="7181325" y="246575"/>
            <a:ext cx="1647827" cy="1070150"/>
          </a:xfrm>
          <a:prstGeom prst="rect">
            <a:avLst/>
          </a:prstGeom>
          <a:noFill/>
          <a:ln>
            <a:noFill/>
          </a:ln>
        </p:spPr>
      </p:pic>
      <p:pic>
        <p:nvPicPr>
          <p:cNvPr id="1418" name="Google Shape;1418;p53"/>
          <p:cNvPicPr preferRelativeResize="0"/>
          <p:nvPr/>
        </p:nvPicPr>
        <p:blipFill rotWithShape="1">
          <a:blip r:embed="rId5">
            <a:alphaModFix/>
          </a:blip>
          <a:srcRect b="0" l="15236" r="10474" t="0"/>
          <a:stretch/>
        </p:blipFill>
        <p:spPr>
          <a:xfrm rot="1220421">
            <a:off x="408399" y="3540122"/>
            <a:ext cx="1552575" cy="1390851"/>
          </a:xfrm>
          <a:prstGeom prst="rect">
            <a:avLst/>
          </a:prstGeom>
          <a:noFill/>
          <a:ln>
            <a:noFill/>
          </a:ln>
        </p:spPr>
      </p:pic>
      <p:pic>
        <p:nvPicPr>
          <p:cNvPr id="1419" name="Google Shape;1419;p53"/>
          <p:cNvPicPr preferRelativeResize="0"/>
          <p:nvPr/>
        </p:nvPicPr>
        <p:blipFill rotWithShape="1">
          <a:blip r:embed="rId6">
            <a:alphaModFix/>
          </a:blip>
          <a:srcRect b="0" l="22009" r="18455" t="0"/>
          <a:stretch/>
        </p:blipFill>
        <p:spPr>
          <a:xfrm rot="3321565">
            <a:off x="7376838" y="2871512"/>
            <a:ext cx="652200" cy="616227"/>
          </a:xfrm>
          <a:prstGeom prst="rect">
            <a:avLst/>
          </a:prstGeom>
          <a:noFill/>
          <a:ln>
            <a:noFill/>
          </a:ln>
        </p:spPr>
      </p:pic>
      <p:grpSp>
        <p:nvGrpSpPr>
          <p:cNvPr id="1420" name="Google Shape;1420;p53"/>
          <p:cNvGrpSpPr/>
          <p:nvPr/>
        </p:nvGrpSpPr>
        <p:grpSpPr>
          <a:xfrm>
            <a:off x="1241825" y="3080475"/>
            <a:ext cx="76825" cy="76800"/>
            <a:chOff x="3104875" y="1099400"/>
            <a:chExt cx="76825" cy="76800"/>
          </a:xfrm>
        </p:grpSpPr>
        <p:sp>
          <p:nvSpPr>
            <p:cNvPr id="1421" name="Google Shape;1421;p5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 name="Google Shape;1423;p53"/>
          <p:cNvGrpSpPr/>
          <p:nvPr/>
        </p:nvGrpSpPr>
        <p:grpSpPr>
          <a:xfrm>
            <a:off x="4870450" y="743250"/>
            <a:ext cx="76825" cy="76800"/>
            <a:chOff x="3104875" y="1099400"/>
            <a:chExt cx="76825" cy="76800"/>
          </a:xfrm>
        </p:grpSpPr>
        <p:sp>
          <p:nvSpPr>
            <p:cNvPr id="1424" name="Google Shape;1424;p5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6" name="Google Shape;1426;p53"/>
          <p:cNvGrpSpPr/>
          <p:nvPr/>
        </p:nvGrpSpPr>
        <p:grpSpPr>
          <a:xfrm>
            <a:off x="8200950" y="2377875"/>
            <a:ext cx="76825" cy="76800"/>
            <a:chOff x="3104875" y="1099400"/>
            <a:chExt cx="76825" cy="76800"/>
          </a:xfrm>
        </p:grpSpPr>
        <p:sp>
          <p:nvSpPr>
            <p:cNvPr id="1427" name="Google Shape;1427;p5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9" name="Google Shape;1429;p53"/>
          <p:cNvSpPr txBox="1"/>
          <p:nvPr>
            <p:ph type="title"/>
          </p:nvPr>
        </p:nvSpPr>
        <p:spPr>
          <a:xfrm>
            <a:off x="943050" y="1307100"/>
            <a:ext cx="7257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0"/>
              <a:t>Thanks!</a:t>
            </a:r>
            <a:endParaRPr sz="80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34"/>
          <p:cNvSpPr txBox="1"/>
          <p:nvPr/>
        </p:nvSpPr>
        <p:spPr>
          <a:xfrm>
            <a:off x="2499300" y="335100"/>
            <a:ext cx="43959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3200">
                <a:solidFill>
                  <a:schemeClr val="dk1"/>
                </a:solidFill>
                <a:latin typeface="Montserrat"/>
                <a:ea typeface="Montserrat"/>
                <a:cs typeface="Montserrat"/>
                <a:sym typeface="Montserrat"/>
              </a:rPr>
              <a:t>Policy Chat</a:t>
            </a:r>
            <a:endParaRPr b="1" sz="3200">
              <a:solidFill>
                <a:schemeClr val="dk1"/>
              </a:solidFill>
              <a:latin typeface="Montserrat"/>
              <a:ea typeface="Montserrat"/>
              <a:cs typeface="Montserrat"/>
              <a:sym typeface="Montserrat"/>
            </a:endParaRPr>
          </a:p>
        </p:txBody>
      </p:sp>
      <p:sp>
        <p:nvSpPr>
          <p:cNvPr id="1261" name="Google Shape;1261;p34"/>
          <p:cNvSpPr txBox="1"/>
          <p:nvPr>
            <p:ph idx="4294967295" type="subTitle"/>
          </p:nvPr>
        </p:nvSpPr>
        <p:spPr>
          <a:xfrm>
            <a:off x="609775" y="963000"/>
            <a:ext cx="7281300" cy="4180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b="1" lang="en" sz="1900"/>
              <a:t>Question:</a:t>
            </a:r>
            <a:endParaRPr b="1" sz="1900"/>
          </a:p>
          <a:p>
            <a:pPr indent="457200" lvl="0" marL="0" rtl="0" algn="l">
              <a:spcBef>
                <a:spcPts val="0"/>
              </a:spcBef>
              <a:spcAft>
                <a:spcPts val="0"/>
              </a:spcAft>
              <a:buNone/>
            </a:pPr>
            <a:r>
              <a:rPr b="1" lang="en" sz="1900"/>
              <a:t>Why is international cooperation on AI important?</a:t>
            </a:r>
            <a:endParaRPr b="1" sz="1900"/>
          </a:p>
          <a:p>
            <a:pPr indent="0" lvl="0" marL="0" rtl="0" algn="l">
              <a:spcBef>
                <a:spcPts val="0"/>
              </a:spcBef>
              <a:spcAft>
                <a:spcPts val="0"/>
              </a:spcAft>
              <a:buNone/>
            </a:pPr>
            <a:r>
              <a:t/>
            </a:r>
            <a:endParaRPr b="1" sz="1900"/>
          </a:p>
          <a:p>
            <a:pPr indent="-349250" lvl="0" marL="457200" rtl="0" algn="l">
              <a:spcBef>
                <a:spcPts val="0"/>
              </a:spcBef>
              <a:spcAft>
                <a:spcPts val="0"/>
              </a:spcAft>
              <a:buSzPts val="1900"/>
              <a:buChar char="◆"/>
            </a:pPr>
            <a:r>
              <a:rPr b="1" lang="en" sz="1900"/>
              <a:t>Raw Llama:</a:t>
            </a:r>
            <a:endParaRPr b="1" sz="1900"/>
          </a:p>
          <a:p>
            <a:pPr indent="-298450" lvl="0" marL="457200" rtl="0" algn="l">
              <a:spcBef>
                <a:spcPts val="0"/>
              </a:spcBef>
              <a:spcAft>
                <a:spcPts val="0"/>
              </a:spcAft>
              <a:buSzPts val="1100"/>
              <a:buChar char="◆"/>
            </a:pPr>
            <a:r>
              <a:rPr lang="en" sz="1100"/>
              <a:t>&lt;/s&gt;&lt;s&gt; nobody knows</a:t>
            </a:r>
            <a:endParaRPr sz="1100"/>
          </a:p>
          <a:p>
            <a:pPr indent="-298450" lvl="0" marL="457200" rtl="0" algn="l">
              <a:spcBef>
                <a:spcPts val="0"/>
              </a:spcBef>
              <a:spcAft>
                <a:spcPts val="0"/>
              </a:spcAft>
              <a:buSzPts val="1100"/>
              <a:buChar char="◆"/>
            </a:pPr>
            <a:r>
              <a:rPr lang="en" sz="1100"/>
              <a:t>International cooperation on AI is important for several reasons:</a:t>
            </a:r>
            <a:endParaRPr sz="1100"/>
          </a:p>
          <a:p>
            <a:pPr indent="-298450" lvl="0" marL="457200" rtl="0" algn="l">
              <a:spcBef>
                <a:spcPts val="0"/>
              </a:spcBef>
              <a:spcAft>
                <a:spcPts val="0"/>
              </a:spcAft>
              <a:buSzPts val="1100"/>
              <a:buChar char="◆"/>
            </a:pPr>
            <a:r>
              <a:rPr lang="en" sz="1100"/>
              <a:t>1. **Sharing knowledge and resources**: By working together, countries can share their expertise and resources in AI, leading to faster progress and more innovative solutions.</a:t>
            </a:r>
            <a:endParaRPr sz="1100"/>
          </a:p>
          <a:p>
            <a:pPr indent="-298450" lvl="0" marL="457200" rtl="0" algn="l">
              <a:spcBef>
                <a:spcPts val="0"/>
              </a:spcBef>
              <a:spcAft>
                <a:spcPts val="0"/>
              </a:spcAft>
              <a:buSzPts val="1100"/>
              <a:buChar char="◆"/>
            </a:pPr>
            <a:r>
              <a:rPr lang="en" sz="1100"/>
              <a:t>2. **Addressing ethical and social implications**: AI raises complex ethical and social implications, such as privacy, bias, and job displacement. International cooperation can help address</a:t>
            </a:r>
            <a:endParaRPr sz="1100"/>
          </a:p>
          <a:p>
            <a:pPr indent="0" lvl="0" marL="457200" rtl="0" algn="l">
              <a:spcBef>
                <a:spcPts val="0"/>
              </a:spcBef>
              <a:spcAft>
                <a:spcPts val="0"/>
              </a:spcAft>
              <a:buNone/>
            </a:pPr>
            <a:r>
              <a:t/>
            </a:r>
            <a:endParaRPr sz="1200"/>
          </a:p>
          <a:p>
            <a:pPr indent="-330200" lvl="0" marL="457200" rtl="0" algn="l">
              <a:spcBef>
                <a:spcPts val="0"/>
              </a:spcBef>
              <a:spcAft>
                <a:spcPts val="0"/>
              </a:spcAft>
              <a:buSzPts val="1600"/>
              <a:buChar char="◆"/>
            </a:pPr>
            <a:r>
              <a:rPr b="1" lang="en" sz="1600"/>
              <a:t>After Fine tuning:</a:t>
            </a:r>
            <a:endParaRPr b="1" sz="1600"/>
          </a:p>
          <a:p>
            <a:pPr indent="-304800" lvl="0" marL="457200" rtl="0" algn="l">
              <a:spcBef>
                <a:spcPts val="0"/>
              </a:spcBef>
              <a:spcAft>
                <a:spcPts val="0"/>
              </a:spcAft>
              <a:buSzPts val="1200"/>
              <a:buChar char="◆"/>
            </a:pPr>
            <a:r>
              <a:rPr lang="en" sz="1200"/>
              <a:t>International cooperation on AI is important because it can help address global challenges, such as climate change, pandemics, and economic inequality, more effectively than any one country could alone. It can also help ensure that AI is developed and used in ways that are ethical, transparent, and respectful of human rights.</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35"/>
          <p:cNvSpPr txBox="1"/>
          <p:nvPr/>
        </p:nvSpPr>
        <p:spPr>
          <a:xfrm>
            <a:off x="1412600" y="188225"/>
            <a:ext cx="54825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3200">
                <a:solidFill>
                  <a:schemeClr val="dk1"/>
                </a:solidFill>
                <a:latin typeface="Montserrat"/>
                <a:ea typeface="Montserrat"/>
                <a:cs typeface="Montserrat"/>
                <a:sym typeface="Montserrat"/>
              </a:rPr>
              <a:t>Hyperparameter Tuning</a:t>
            </a:r>
            <a:endParaRPr b="1" sz="3200">
              <a:solidFill>
                <a:schemeClr val="dk1"/>
              </a:solidFill>
              <a:latin typeface="Montserrat"/>
              <a:ea typeface="Montserrat"/>
              <a:cs typeface="Montserrat"/>
              <a:sym typeface="Montserrat"/>
            </a:endParaRPr>
          </a:p>
        </p:txBody>
      </p:sp>
      <p:pic>
        <p:nvPicPr>
          <p:cNvPr id="1267" name="Google Shape;1267;p35"/>
          <p:cNvPicPr preferRelativeResize="0"/>
          <p:nvPr/>
        </p:nvPicPr>
        <p:blipFill>
          <a:blip r:embed="rId3">
            <a:alphaModFix/>
          </a:blip>
          <a:stretch>
            <a:fillRect/>
          </a:stretch>
        </p:blipFill>
        <p:spPr>
          <a:xfrm>
            <a:off x="991062" y="899625"/>
            <a:ext cx="6325575" cy="3887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36"/>
          <p:cNvSpPr txBox="1"/>
          <p:nvPr/>
        </p:nvSpPr>
        <p:spPr>
          <a:xfrm>
            <a:off x="1412600" y="188225"/>
            <a:ext cx="54825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3200">
                <a:solidFill>
                  <a:schemeClr val="dk1"/>
                </a:solidFill>
                <a:latin typeface="Montserrat"/>
                <a:ea typeface="Montserrat"/>
                <a:cs typeface="Montserrat"/>
                <a:sym typeface="Montserrat"/>
              </a:rPr>
              <a:t>Baseline Model</a:t>
            </a:r>
            <a:endParaRPr b="1" sz="3200">
              <a:solidFill>
                <a:schemeClr val="dk1"/>
              </a:solidFill>
              <a:latin typeface="Montserrat"/>
              <a:ea typeface="Montserrat"/>
              <a:cs typeface="Montserrat"/>
              <a:sym typeface="Montserrat"/>
            </a:endParaRPr>
          </a:p>
        </p:txBody>
      </p:sp>
      <p:pic>
        <p:nvPicPr>
          <p:cNvPr id="1273" name="Google Shape;1273;p36"/>
          <p:cNvPicPr preferRelativeResize="0"/>
          <p:nvPr/>
        </p:nvPicPr>
        <p:blipFill>
          <a:blip r:embed="rId3">
            <a:alphaModFix/>
          </a:blip>
          <a:stretch>
            <a:fillRect/>
          </a:stretch>
        </p:blipFill>
        <p:spPr>
          <a:xfrm>
            <a:off x="5381150" y="85900"/>
            <a:ext cx="2935100" cy="4845949"/>
          </a:xfrm>
          <a:prstGeom prst="rect">
            <a:avLst/>
          </a:prstGeom>
          <a:noFill/>
          <a:ln>
            <a:noFill/>
          </a:ln>
        </p:spPr>
      </p:pic>
      <p:pic>
        <p:nvPicPr>
          <p:cNvPr id="1274" name="Google Shape;1274;p36"/>
          <p:cNvPicPr preferRelativeResize="0"/>
          <p:nvPr/>
        </p:nvPicPr>
        <p:blipFill>
          <a:blip r:embed="rId4">
            <a:alphaModFix/>
          </a:blip>
          <a:stretch>
            <a:fillRect/>
          </a:stretch>
        </p:blipFill>
        <p:spPr>
          <a:xfrm>
            <a:off x="501075" y="1608825"/>
            <a:ext cx="4580949" cy="836999"/>
          </a:xfrm>
          <a:prstGeom prst="rect">
            <a:avLst/>
          </a:prstGeom>
          <a:noFill/>
          <a:ln>
            <a:noFill/>
          </a:ln>
        </p:spPr>
      </p:pic>
      <p:pic>
        <p:nvPicPr>
          <p:cNvPr id="1275" name="Google Shape;1275;p36"/>
          <p:cNvPicPr preferRelativeResize="0"/>
          <p:nvPr/>
        </p:nvPicPr>
        <p:blipFill>
          <a:blip r:embed="rId5">
            <a:alphaModFix/>
          </a:blip>
          <a:stretch>
            <a:fillRect/>
          </a:stretch>
        </p:blipFill>
        <p:spPr>
          <a:xfrm>
            <a:off x="982550" y="3299650"/>
            <a:ext cx="4246200" cy="1712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37"/>
          <p:cNvSpPr txBox="1"/>
          <p:nvPr/>
        </p:nvSpPr>
        <p:spPr>
          <a:xfrm>
            <a:off x="1412600" y="188225"/>
            <a:ext cx="54825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3200">
                <a:solidFill>
                  <a:schemeClr val="dk1"/>
                </a:solidFill>
                <a:latin typeface="Montserrat"/>
                <a:ea typeface="Montserrat"/>
                <a:cs typeface="Montserrat"/>
                <a:sym typeface="Montserrat"/>
              </a:rPr>
              <a:t>Learning Rate</a:t>
            </a:r>
            <a:endParaRPr b="1" sz="3200">
              <a:solidFill>
                <a:schemeClr val="dk1"/>
              </a:solidFill>
              <a:latin typeface="Montserrat"/>
              <a:ea typeface="Montserrat"/>
              <a:cs typeface="Montserrat"/>
              <a:sym typeface="Montserrat"/>
            </a:endParaRPr>
          </a:p>
        </p:txBody>
      </p:sp>
      <p:sp>
        <p:nvSpPr>
          <p:cNvPr id="1281" name="Google Shape;1281;p37"/>
          <p:cNvSpPr txBox="1"/>
          <p:nvPr/>
        </p:nvSpPr>
        <p:spPr>
          <a:xfrm>
            <a:off x="861575" y="1013025"/>
            <a:ext cx="6250200" cy="5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Critical role of learning rate in Fine-Tuning</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p:txBody>
      </p:sp>
      <p:sp>
        <p:nvSpPr>
          <p:cNvPr id="1282" name="Google Shape;1282;p37"/>
          <p:cNvSpPr txBox="1"/>
          <p:nvPr/>
        </p:nvSpPr>
        <p:spPr>
          <a:xfrm>
            <a:off x="971775" y="1398750"/>
            <a:ext cx="5596800" cy="1456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Determines how effectively the model adapts to new data</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Balances knowledge retention with new information assimilation</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Prevents overfitting to maintain generalization</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1283" name="Google Shape;1283;p37"/>
          <p:cNvSpPr txBox="1"/>
          <p:nvPr/>
        </p:nvSpPr>
        <p:spPr>
          <a:xfrm>
            <a:off x="861575" y="2736550"/>
            <a:ext cx="6250200" cy="5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Experimentation with different learning rates (1e-4 &amp; 2e-4)</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p:txBody>
      </p:sp>
      <p:pic>
        <p:nvPicPr>
          <p:cNvPr id="1284" name="Google Shape;1284;p37"/>
          <p:cNvPicPr preferRelativeResize="0"/>
          <p:nvPr/>
        </p:nvPicPr>
        <p:blipFill>
          <a:blip r:embed="rId3">
            <a:alphaModFix/>
          </a:blip>
          <a:stretch>
            <a:fillRect/>
          </a:stretch>
        </p:blipFill>
        <p:spPr>
          <a:xfrm>
            <a:off x="966963" y="3200725"/>
            <a:ext cx="6899775" cy="1484950"/>
          </a:xfrm>
          <a:prstGeom prst="rect">
            <a:avLst/>
          </a:prstGeom>
          <a:noFill/>
          <a:ln>
            <a:noFill/>
          </a:ln>
        </p:spPr>
      </p:pic>
      <p:sp>
        <p:nvSpPr>
          <p:cNvPr id="1285" name="Google Shape;1285;p37"/>
          <p:cNvSpPr/>
          <p:nvPr/>
        </p:nvSpPr>
        <p:spPr>
          <a:xfrm>
            <a:off x="568600" y="3893475"/>
            <a:ext cx="7655100" cy="44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38"/>
          <p:cNvSpPr txBox="1"/>
          <p:nvPr>
            <p:ph type="title"/>
          </p:nvPr>
        </p:nvSpPr>
        <p:spPr>
          <a:xfrm>
            <a:off x="3535800" y="192700"/>
            <a:ext cx="5608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Lora Hyper-parameter</a:t>
            </a:r>
            <a:endParaRPr/>
          </a:p>
        </p:txBody>
      </p:sp>
      <p:sp>
        <p:nvSpPr>
          <p:cNvPr id="1291" name="Google Shape;1291;p38"/>
          <p:cNvSpPr txBox="1"/>
          <p:nvPr/>
        </p:nvSpPr>
        <p:spPr>
          <a:xfrm>
            <a:off x="756750" y="823013"/>
            <a:ext cx="6639000" cy="400200"/>
          </a:xfrm>
          <a:prstGeom prst="rect">
            <a:avLst/>
          </a:prstGeom>
          <a:noFill/>
          <a:ln>
            <a:noFill/>
          </a:ln>
        </p:spPr>
        <p:txBody>
          <a:bodyPr anchorCtr="0" anchor="ctr" bIns="45700" lIns="45700" spcFirstLastPara="1" rIns="45700" wrap="square" tIns="45700">
            <a:normAutofit/>
          </a:bodyPr>
          <a:lstStyle/>
          <a:p>
            <a:pPr indent="0" lvl="0" marL="0" rtl="0" algn="l">
              <a:spcBef>
                <a:spcPts val="0"/>
              </a:spcBef>
              <a:spcAft>
                <a:spcPts val="2000"/>
              </a:spcAft>
              <a:buNone/>
            </a:pPr>
            <a:r>
              <a:rPr b="1" lang="en" sz="2000">
                <a:solidFill>
                  <a:schemeClr val="dk1"/>
                </a:solidFill>
                <a:latin typeface="Open Sans"/>
                <a:ea typeface="Open Sans"/>
                <a:cs typeface="Open Sans"/>
                <a:sym typeface="Open Sans"/>
              </a:rPr>
              <a:t>What Lora is &amp; What We Chose </a:t>
            </a:r>
            <a:endParaRPr b="1" sz="2000">
              <a:solidFill>
                <a:schemeClr val="dk1"/>
              </a:solidFill>
              <a:latin typeface="Open Sans"/>
              <a:ea typeface="Open Sans"/>
              <a:cs typeface="Open Sans"/>
              <a:sym typeface="Open Sans"/>
            </a:endParaRPr>
          </a:p>
        </p:txBody>
      </p:sp>
      <p:sp>
        <p:nvSpPr>
          <p:cNvPr id="1292" name="Google Shape;1292;p38"/>
          <p:cNvSpPr txBox="1"/>
          <p:nvPr/>
        </p:nvSpPr>
        <p:spPr>
          <a:xfrm>
            <a:off x="832950" y="3617463"/>
            <a:ext cx="6639000" cy="400200"/>
          </a:xfrm>
          <a:prstGeom prst="rect">
            <a:avLst/>
          </a:prstGeom>
          <a:noFill/>
          <a:ln>
            <a:noFill/>
          </a:ln>
        </p:spPr>
        <p:txBody>
          <a:bodyPr anchorCtr="0" anchor="ctr" bIns="45700" lIns="45700" spcFirstLastPara="1" rIns="45700" wrap="square" tIns="45700">
            <a:normAutofit/>
          </a:bodyPr>
          <a:lstStyle/>
          <a:p>
            <a:pPr indent="0" lvl="0" marL="0" rtl="0" algn="l">
              <a:spcBef>
                <a:spcPts val="0"/>
              </a:spcBef>
              <a:spcAft>
                <a:spcPts val="2000"/>
              </a:spcAft>
              <a:buNone/>
            </a:pPr>
            <a:r>
              <a:rPr b="1" lang="en" sz="2000">
                <a:solidFill>
                  <a:schemeClr val="dk1"/>
                </a:solidFill>
                <a:latin typeface="Open Sans"/>
                <a:ea typeface="Open Sans"/>
                <a:cs typeface="Open Sans"/>
                <a:sym typeface="Open Sans"/>
              </a:rPr>
              <a:t>How Lora Performs</a:t>
            </a:r>
            <a:endParaRPr b="1" sz="2000">
              <a:solidFill>
                <a:schemeClr val="dk1"/>
              </a:solidFill>
              <a:latin typeface="Open Sans"/>
              <a:ea typeface="Open Sans"/>
              <a:cs typeface="Open Sans"/>
              <a:sym typeface="Open Sans"/>
            </a:endParaRPr>
          </a:p>
        </p:txBody>
      </p:sp>
      <p:sp>
        <p:nvSpPr>
          <p:cNvPr id="1293" name="Google Shape;1293;p38"/>
          <p:cNvSpPr txBox="1"/>
          <p:nvPr/>
        </p:nvSpPr>
        <p:spPr>
          <a:xfrm>
            <a:off x="756750" y="1140800"/>
            <a:ext cx="7285500" cy="15393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Char char="●"/>
            </a:pPr>
            <a:r>
              <a:rPr lang="en" sz="1100">
                <a:solidFill>
                  <a:schemeClr val="dk1"/>
                </a:solidFill>
              </a:rPr>
              <a:t>lora_alpha: This parameter controls the scaling factor applied to the low-rank matrices in LoRA. It is used to adjust the magnitude of the updates to the original model parameters.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lora_dropout: This parameter specifies the dropout rate applied to the low-rank matrices in LoRA. Dropout is a regularization technique used to prevent overfitting by randomly setting a fraction of the input units to 0 during training.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r: This parameter defines the rank of the low-rank matrices in LoRA. The rank determines the number of columns in the low-rank matrices, which in turn controls the amount of parameter reduction.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bias: This is a boolean parameter that indicates whether to include bias terms in the low-rank adaptation. </a:t>
            </a:r>
            <a:endParaRPr sz="1100">
              <a:solidFill>
                <a:schemeClr val="dk1"/>
              </a:solidFill>
            </a:endParaRPr>
          </a:p>
        </p:txBody>
      </p:sp>
      <p:graphicFrame>
        <p:nvGraphicFramePr>
          <p:cNvPr id="1294" name="Google Shape;1294;p38"/>
          <p:cNvGraphicFramePr/>
          <p:nvPr/>
        </p:nvGraphicFramePr>
        <p:xfrm>
          <a:off x="871050" y="2834425"/>
          <a:ext cx="3000000" cy="3000000"/>
        </p:xfrm>
        <a:graphic>
          <a:graphicData uri="http://schemas.openxmlformats.org/drawingml/2006/table">
            <a:tbl>
              <a:tblPr>
                <a:noFill/>
                <a:tableStyleId>{C254D83E-21A3-44A6-894E-4C5A09797616}</a:tableStyleId>
              </a:tblPr>
              <a:tblGrid>
                <a:gridCol w="952500"/>
                <a:gridCol w="952500"/>
                <a:gridCol w="952500"/>
                <a:gridCol w="952500"/>
              </a:tblGrid>
              <a:tr h="200025">
                <a:tc>
                  <a:txBody>
                    <a:bodyPr/>
                    <a:lstStyle/>
                    <a:p>
                      <a:pPr indent="0" lvl="0" marL="0" rtl="0" algn="l">
                        <a:lnSpc>
                          <a:spcPct val="115000"/>
                        </a:lnSpc>
                        <a:spcBef>
                          <a:spcPts val="0"/>
                        </a:spcBef>
                        <a:spcAft>
                          <a:spcPts val="0"/>
                        </a:spcAft>
                        <a:buNone/>
                      </a:pPr>
                      <a:r>
                        <a:rPr lang="en" sz="1000">
                          <a:solidFill>
                            <a:schemeClr val="dk1"/>
                          </a:solidFill>
                        </a:rPr>
                        <a:t>lora_alpha</a:t>
                      </a:r>
                      <a:endParaRPr sz="1000">
                        <a:solidFill>
                          <a:schemeClr val="dk1"/>
                        </a:solidFill>
                      </a:endParaRPr>
                    </a:p>
                  </a:txBody>
                  <a:tcPr marT="25400" marB="25400" marR="25400" marL="254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lora_dropout</a:t>
                      </a:r>
                      <a:endParaRPr sz="1000">
                        <a:solidFill>
                          <a:schemeClr val="dk1"/>
                        </a:solidFill>
                      </a:endParaRPr>
                    </a:p>
                  </a:txBody>
                  <a:tcPr marT="25400" marB="25400" marR="25400" marL="254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r</a:t>
                      </a:r>
                      <a:endParaRPr sz="1000">
                        <a:solidFill>
                          <a:schemeClr val="dk1"/>
                        </a:solidFill>
                      </a:endParaRPr>
                    </a:p>
                  </a:txBody>
                  <a:tcPr marT="25400" marB="25400" marR="25400" marL="254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bias</a:t>
                      </a:r>
                      <a:endParaRPr sz="1000">
                        <a:solidFill>
                          <a:schemeClr val="dk1"/>
                        </a:solidFill>
                      </a:endParaRPr>
                    </a:p>
                  </a:txBody>
                  <a:tcPr marT="25400" marB="25400" marR="25400" marL="254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solidFill>
                            <a:schemeClr val="dk1"/>
                          </a:solidFill>
                        </a:rPr>
                        <a:t>32</a:t>
                      </a:r>
                      <a:endParaRPr sz="1000">
                        <a:solidFill>
                          <a:schemeClr val="dk1"/>
                        </a:solidFill>
                      </a:endParaRPr>
                    </a:p>
                  </a:txBody>
                  <a:tcPr marT="25400" marB="25400" marR="25400" marL="254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0.2</a:t>
                      </a:r>
                      <a:endParaRPr sz="1000">
                        <a:solidFill>
                          <a:schemeClr val="dk1"/>
                        </a:solidFill>
                      </a:endParaRPr>
                    </a:p>
                  </a:txBody>
                  <a:tcPr marT="25400" marB="25400" marR="25400" marL="254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8</a:t>
                      </a:r>
                      <a:endParaRPr sz="1000">
                        <a:solidFill>
                          <a:schemeClr val="dk1"/>
                        </a:solidFill>
                      </a:endParaRPr>
                    </a:p>
                  </a:txBody>
                  <a:tcPr marT="25400" marB="25400" marR="25400" marL="254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none</a:t>
                      </a:r>
                      <a:endParaRPr sz="1000">
                        <a:solidFill>
                          <a:schemeClr val="dk1"/>
                        </a:solidFill>
                      </a:endParaRPr>
                    </a:p>
                  </a:txBody>
                  <a:tcPr marT="25400" marB="25400" marR="25400" marL="254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1295" name="Google Shape;1295;p38"/>
          <p:cNvPicPr preferRelativeResize="0"/>
          <p:nvPr/>
        </p:nvPicPr>
        <p:blipFill>
          <a:blip r:embed="rId3">
            <a:alphaModFix/>
          </a:blip>
          <a:stretch>
            <a:fillRect/>
          </a:stretch>
        </p:blipFill>
        <p:spPr>
          <a:xfrm>
            <a:off x="871050" y="4017675"/>
            <a:ext cx="5011574" cy="1008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39"/>
          <p:cNvSpPr txBox="1"/>
          <p:nvPr/>
        </p:nvSpPr>
        <p:spPr>
          <a:xfrm>
            <a:off x="4506345" y="4022267"/>
            <a:ext cx="3421800" cy="326700"/>
          </a:xfrm>
          <a:prstGeom prst="rect">
            <a:avLst/>
          </a:prstGeom>
          <a:noFill/>
          <a:ln>
            <a:noFill/>
          </a:ln>
        </p:spPr>
        <p:txBody>
          <a:bodyPr anchorCtr="0" anchor="ctr" bIns="45700" lIns="45700" spcFirstLastPara="1" rIns="45700" wrap="square" tIns="45700">
            <a:normAutofit fontScale="77500" lnSpcReduction="10000"/>
          </a:bodyPr>
          <a:lstStyle/>
          <a:p>
            <a:pPr indent="0" lvl="0" marL="0" rtl="0" algn="l">
              <a:spcBef>
                <a:spcPts val="0"/>
              </a:spcBef>
              <a:spcAft>
                <a:spcPts val="2000"/>
              </a:spcAft>
              <a:buNone/>
            </a:pPr>
            <a:r>
              <a:rPr b="1" lang="en" sz="2000">
                <a:solidFill>
                  <a:schemeClr val="dk1"/>
                </a:solidFill>
                <a:latin typeface="Open Sans"/>
                <a:ea typeface="Open Sans"/>
                <a:cs typeface="Open Sans"/>
                <a:sym typeface="Open Sans"/>
              </a:rPr>
              <a:t>num_train_epochs=3 is the best.</a:t>
            </a:r>
            <a:endParaRPr b="1" sz="2000">
              <a:solidFill>
                <a:schemeClr val="dk1"/>
              </a:solidFill>
              <a:latin typeface="Open Sans"/>
              <a:ea typeface="Open Sans"/>
              <a:cs typeface="Open Sans"/>
              <a:sym typeface="Open Sans"/>
            </a:endParaRPr>
          </a:p>
        </p:txBody>
      </p:sp>
      <p:sp>
        <p:nvSpPr>
          <p:cNvPr id="1301" name="Google Shape;1301;p39"/>
          <p:cNvSpPr txBox="1"/>
          <p:nvPr/>
        </p:nvSpPr>
        <p:spPr>
          <a:xfrm>
            <a:off x="445750" y="2632825"/>
            <a:ext cx="4731600" cy="747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550">
                <a:solidFill>
                  <a:schemeClr val="dk1"/>
                </a:solidFill>
                <a:latin typeface="Open Sans"/>
                <a:ea typeface="Open Sans"/>
                <a:cs typeface="Open Sans"/>
                <a:sym typeface="Open Sans"/>
              </a:rPr>
              <a:t>Base model:</a:t>
            </a:r>
            <a:r>
              <a:rPr lang="en" sz="1550">
                <a:solidFill>
                  <a:srgbClr val="404040"/>
                </a:solidFill>
                <a:latin typeface="Open Sans"/>
                <a:ea typeface="Open Sans"/>
                <a:cs typeface="Open Sans"/>
                <a:sym typeface="Open Sans"/>
              </a:rPr>
              <a:t> </a:t>
            </a:r>
            <a:r>
              <a:rPr lang="en" sz="1550">
                <a:solidFill>
                  <a:srgbClr val="A31515"/>
                </a:solidFill>
                <a:highlight>
                  <a:srgbClr val="F7F7F7"/>
                </a:highlight>
                <a:latin typeface="Courier New"/>
                <a:ea typeface="Courier New"/>
                <a:cs typeface="Courier New"/>
                <a:sym typeface="Courier New"/>
              </a:rPr>
              <a:t>meta-llama/Llama-2-7b-chat-hf</a:t>
            </a:r>
            <a:endParaRPr sz="1550">
              <a:solidFill>
                <a:srgbClr val="A31515"/>
              </a:solidFill>
              <a:highlight>
                <a:srgbClr val="F7F7F7"/>
              </a:highlight>
              <a:latin typeface="Courier New"/>
              <a:ea typeface="Courier New"/>
              <a:cs typeface="Courier New"/>
              <a:sym typeface="Courier New"/>
            </a:endParaRPr>
          </a:p>
        </p:txBody>
      </p:sp>
      <p:pic>
        <p:nvPicPr>
          <p:cNvPr id="1302" name="Google Shape;1302;p39"/>
          <p:cNvPicPr preferRelativeResize="0"/>
          <p:nvPr/>
        </p:nvPicPr>
        <p:blipFill>
          <a:blip r:embed="rId3">
            <a:alphaModFix/>
          </a:blip>
          <a:stretch>
            <a:fillRect/>
          </a:stretch>
        </p:blipFill>
        <p:spPr>
          <a:xfrm>
            <a:off x="484975" y="3493150"/>
            <a:ext cx="3746474" cy="810830"/>
          </a:xfrm>
          <a:prstGeom prst="rect">
            <a:avLst/>
          </a:prstGeom>
          <a:noFill/>
          <a:ln>
            <a:noFill/>
          </a:ln>
        </p:spPr>
      </p:pic>
      <p:pic>
        <p:nvPicPr>
          <p:cNvPr id="1303" name="Google Shape;1303;p39"/>
          <p:cNvPicPr preferRelativeResize="0"/>
          <p:nvPr/>
        </p:nvPicPr>
        <p:blipFill>
          <a:blip r:embed="rId4">
            <a:alphaModFix/>
          </a:blip>
          <a:stretch>
            <a:fillRect/>
          </a:stretch>
        </p:blipFill>
        <p:spPr>
          <a:xfrm>
            <a:off x="4506345" y="1671419"/>
            <a:ext cx="4219666" cy="2294826"/>
          </a:xfrm>
          <a:prstGeom prst="rect">
            <a:avLst/>
          </a:prstGeom>
          <a:noFill/>
          <a:ln>
            <a:noFill/>
          </a:ln>
        </p:spPr>
      </p:pic>
      <p:sp>
        <p:nvSpPr>
          <p:cNvPr id="1304" name="Google Shape;1304;p39"/>
          <p:cNvSpPr txBox="1"/>
          <p:nvPr/>
        </p:nvSpPr>
        <p:spPr>
          <a:xfrm>
            <a:off x="418005" y="850147"/>
            <a:ext cx="4507200" cy="747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550">
                <a:solidFill>
                  <a:schemeClr val="dk1"/>
                </a:solidFill>
                <a:latin typeface="Open Sans"/>
                <a:ea typeface="Open Sans"/>
                <a:cs typeface="Open Sans"/>
                <a:sym typeface="Open Sans"/>
              </a:rPr>
              <a:t>Base model: </a:t>
            </a:r>
            <a:r>
              <a:rPr lang="en" sz="1550">
                <a:solidFill>
                  <a:srgbClr val="A31515"/>
                </a:solidFill>
                <a:highlight>
                  <a:srgbClr val="F7F7F7"/>
                </a:highlight>
                <a:latin typeface="Courier New"/>
                <a:ea typeface="Courier New"/>
                <a:cs typeface="Courier New"/>
                <a:sym typeface="Courier New"/>
              </a:rPr>
              <a:t>NousResearch/Llama-2-7b-chat-hf</a:t>
            </a:r>
            <a:endParaRPr sz="1550">
              <a:solidFill>
                <a:srgbClr val="A31515"/>
              </a:solidFill>
              <a:highlight>
                <a:srgbClr val="F7F7F7"/>
              </a:highlight>
              <a:latin typeface="Courier New"/>
              <a:ea typeface="Courier New"/>
              <a:cs typeface="Courier New"/>
              <a:sym typeface="Courier New"/>
            </a:endParaRPr>
          </a:p>
        </p:txBody>
      </p:sp>
      <p:pic>
        <p:nvPicPr>
          <p:cNvPr id="1305" name="Google Shape;1305;p39"/>
          <p:cNvPicPr preferRelativeResize="0"/>
          <p:nvPr/>
        </p:nvPicPr>
        <p:blipFill>
          <a:blip r:embed="rId5">
            <a:alphaModFix/>
          </a:blip>
          <a:stretch>
            <a:fillRect/>
          </a:stretch>
        </p:blipFill>
        <p:spPr>
          <a:xfrm>
            <a:off x="451487" y="1772500"/>
            <a:ext cx="3813445" cy="747000"/>
          </a:xfrm>
          <a:prstGeom prst="rect">
            <a:avLst/>
          </a:prstGeom>
          <a:noFill/>
          <a:ln>
            <a:noFill/>
          </a:ln>
        </p:spPr>
      </p:pic>
      <p:sp>
        <p:nvSpPr>
          <p:cNvPr id="1306" name="Google Shape;1306;p39"/>
          <p:cNvSpPr txBox="1"/>
          <p:nvPr>
            <p:ph type="title"/>
          </p:nvPr>
        </p:nvSpPr>
        <p:spPr>
          <a:xfrm>
            <a:off x="551950" y="366875"/>
            <a:ext cx="4294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Number of Epochs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40"/>
          <p:cNvSpPr txBox="1"/>
          <p:nvPr/>
        </p:nvSpPr>
        <p:spPr>
          <a:xfrm>
            <a:off x="771530" y="1105447"/>
            <a:ext cx="4507200" cy="747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550">
                <a:solidFill>
                  <a:schemeClr val="dk1"/>
                </a:solidFill>
                <a:latin typeface="Open Sans"/>
                <a:ea typeface="Open Sans"/>
                <a:cs typeface="Open Sans"/>
                <a:sym typeface="Open Sans"/>
              </a:rPr>
              <a:t>Gradient accumulation = 2</a:t>
            </a:r>
            <a:endParaRPr b="1" sz="1550">
              <a:solidFill>
                <a:schemeClr val="dk1"/>
              </a:solidFill>
              <a:latin typeface="Open Sans"/>
              <a:ea typeface="Open Sans"/>
              <a:cs typeface="Open Sans"/>
              <a:sym typeface="Open Sans"/>
            </a:endParaRPr>
          </a:p>
          <a:p>
            <a:pPr indent="0" lvl="0" marL="0" rtl="0" algn="l">
              <a:lnSpc>
                <a:spcPct val="135714"/>
              </a:lnSpc>
              <a:spcBef>
                <a:spcPts val="0"/>
              </a:spcBef>
              <a:spcAft>
                <a:spcPts val="0"/>
              </a:spcAft>
              <a:buNone/>
            </a:pPr>
            <a:r>
              <a:t/>
            </a:r>
            <a:endParaRPr b="1" sz="1550">
              <a:solidFill>
                <a:schemeClr val="dk1"/>
              </a:solidFill>
              <a:latin typeface="Open Sans"/>
              <a:ea typeface="Open Sans"/>
              <a:cs typeface="Open Sans"/>
              <a:sym typeface="Open Sans"/>
            </a:endParaRPr>
          </a:p>
        </p:txBody>
      </p:sp>
      <p:sp>
        <p:nvSpPr>
          <p:cNvPr id="1312" name="Google Shape;1312;p40"/>
          <p:cNvSpPr txBox="1"/>
          <p:nvPr>
            <p:ph type="title"/>
          </p:nvPr>
        </p:nvSpPr>
        <p:spPr>
          <a:xfrm>
            <a:off x="551950" y="366875"/>
            <a:ext cx="4294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Batch Size</a:t>
            </a:r>
            <a:endParaRPr/>
          </a:p>
        </p:txBody>
      </p:sp>
      <p:sp>
        <p:nvSpPr>
          <p:cNvPr id="1313" name="Google Shape;1313;p40"/>
          <p:cNvSpPr txBox="1"/>
          <p:nvPr/>
        </p:nvSpPr>
        <p:spPr>
          <a:xfrm>
            <a:off x="623025" y="1648850"/>
            <a:ext cx="5184900" cy="29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Larger batch size usually makes gradient approximation more accurate and stabilize training. Our baseline batch size is 4. Because T4 </a:t>
            </a:r>
            <a:r>
              <a:rPr b="1" lang="en" sz="1600">
                <a:solidFill>
                  <a:schemeClr val="dk1"/>
                </a:solidFill>
                <a:latin typeface="Roboto"/>
                <a:ea typeface="Roboto"/>
                <a:cs typeface="Roboto"/>
                <a:sym typeface="Roboto"/>
              </a:rPr>
              <a:t>GPU RAM</a:t>
            </a:r>
            <a:r>
              <a:rPr lang="en" sz="1600">
                <a:solidFill>
                  <a:schemeClr val="dk1"/>
                </a:solidFill>
                <a:latin typeface="Roboto"/>
                <a:ea typeface="Roboto"/>
                <a:cs typeface="Roboto"/>
                <a:sym typeface="Roboto"/>
              </a:rPr>
              <a:t> is limited to 14 GB, large batch like 8 cannot fit into the GPU.</a:t>
            </a:r>
            <a:endParaRPr sz="1600">
              <a:solidFill>
                <a:schemeClr val="dk1"/>
              </a:solidFill>
              <a:latin typeface="Roboto"/>
              <a:ea typeface="Roboto"/>
              <a:cs typeface="Roboto"/>
              <a:sym typeface="Roboto"/>
            </a:endParaRPr>
          </a:p>
          <a:p>
            <a:pPr indent="0" lvl="0" marL="0" rtl="0" algn="l">
              <a:spcBef>
                <a:spcPts val="2000"/>
              </a:spcBef>
              <a:spcAft>
                <a:spcPts val="0"/>
              </a:spcAft>
              <a:buNone/>
            </a:pPr>
            <a:r>
              <a:rPr lang="en" sz="1600">
                <a:solidFill>
                  <a:schemeClr val="dk1"/>
                </a:solidFill>
                <a:latin typeface="Roboto"/>
                <a:ea typeface="Roboto"/>
                <a:cs typeface="Roboto"/>
                <a:sym typeface="Roboto"/>
              </a:rPr>
              <a:t>Gradient accumulation is a technique used to train models with large mini-batches that cannot fit entirely into the GPU memory at once. </a:t>
            </a:r>
            <a:endParaRPr sz="1600">
              <a:solidFill>
                <a:schemeClr val="dk1"/>
              </a:solidFill>
              <a:latin typeface="Roboto"/>
              <a:ea typeface="Roboto"/>
              <a:cs typeface="Roboto"/>
              <a:sym typeface="Roboto"/>
            </a:endParaRPr>
          </a:p>
          <a:p>
            <a:pPr indent="0" lvl="0" marL="0" rtl="0" algn="l">
              <a:spcBef>
                <a:spcPts val="2000"/>
              </a:spcBef>
              <a:spcAft>
                <a:spcPts val="0"/>
              </a:spcAft>
              <a:buNone/>
            </a:pPr>
            <a:r>
              <a:rPr lang="en" sz="1600">
                <a:solidFill>
                  <a:schemeClr val="dk1"/>
                </a:solidFill>
                <a:latin typeface="Roboto"/>
                <a:ea typeface="Roboto"/>
                <a:cs typeface="Roboto"/>
                <a:sym typeface="Roboto"/>
              </a:rPr>
              <a:t>We can backward the gradient after two gradients of two small batches are calculated and add them to get a large batch gradient, and update the model.</a:t>
            </a:r>
            <a:endParaRPr sz="1600">
              <a:solidFill>
                <a:schemeClr val="dk1"/>
              </a:solidFill>
              <a:latin typeface="Roboto"/>
              <a:ea typeface="Roboto"/>
              <a:cs typeface="Roboto"/>
              <a:sym typeface="Roboto"/>
            </a:endParaRPr>
          </a:p>
          <a:p>
            <a:pPr indent="0" lvl="0" marL="0" rtl="0" algn="l">
              <a:spcBef>
                <a:spcPts val="2000"/>
              </a:spcBef>
              <a:spcAft>
                <a:spcPts val="0"/>
              </a:spcAft>
              <a:buNone/>
            </a:pPr>
            <a:r>
              <a:t/>
            </a:r>
            <a:endParaRPr sz="1600">
              <a:solidFill>
                <a:schemeClr val="dk1"/>
              </a:solidFill>
              <a:latin typeface="Roboto"/>
              <a:ea typeface="Roboto"/>
              <a:cs typeface="Roboto"/>
              <a:sym typeface="Roboto"/>
            </a:endParaRPr>
          </a:p>
          <a:p>
            <a:pPr indent="0" lvl="0" marL="0" rtl="0" algn="l">
              <a:spcBef>
                <a:spcPts val="2000"/>
              </a:spcBef>
              <a:spcAft>
                <a:spcPts val="0"/>
              </a:spcAft>
              <a:buNone/>
            </a:pPr>
            <a:r>
              <a:t/>
            </a:r>
            <a:endParaRPr u="sng">
              <a:solidFill>
                <a:schemeClr val="dk1"/>
              </a:solidFill>
              <a:latin typeface="Montserrat"/>
              <a:ea typeface="Montserrat"/>
              <a:cs typeface="Montserrat"/>
              <a:sym typeface="Montserrat"/>
            </a:endParaRPr>
          </a:p>
        </p:txBody>
      </p:sp>
      <p:pic>
        <p:nvPicPr>
          <p:cNvPr id="1314" name="Google Shape;1314;p40"/>
          <p:cNvPicPr preferRelativeResize="0"/>
          <p:nvPr/>
        </p:nvPicPr>
        <p:blipFill>
          <a:blip r:embed="rId3">
            <a:alphaModFix/>
          </a:blip>
          <a:stretch>
            <a:fillRect/>
          </a:stretch>
        </p:blipFill>
        <p:spPr>
          <a:xfrm>
            <a:off x="4757750" y="808203"/>
            <a:ext cx="4294800" cy="8406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